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41"/>
  </p:notesMasterIdLst>
  <p:handoutMasterIdLst>
    <p:handoutMasterId r:id="rId42"/>
  </p:handoutMasterIdLst>
  <p:sldIdLst>
    <p:sldId id="290" r:id="rId2"/>
    <p:sldId id="598" r:id="rId3"/>
    <p:sldId id="623" r:id="rId4"/>
    <p:sldId id="640" r:id="rId5"/>
    <p:sldId id="595" r:id="rId6"/>
    <p:sldId id="596" r:id="rId7"/>
    <p:sldId id="436" r:id="rId8"/>
    <p:sldId id="625" r:id="rId9"/>
    <p:sldId id="438" r:id="rId10"/>
    <p:sldId id="439" r:id="rId11"/>
    <p:sldId id="440" r:id="rId12"/>
    <p:sldId id="627" r:id="rId13"/>
    <p:sldId id="442" r:id="rId14"/>
    <p:sldId id="587" r:id="rId15"/>
    <p:sldId id="444" r:id="rId16"/>
    <p:sldId id="445" r:id="rId17"/>
    <p:sldId id="630" r:id="rId18"/>
    <p:sldId id="628" r:id="rId19"/>
    <p:sldId id="448" r:id="rId20"/>
    <p:sldId id="451" r:id="rId21"/>
    <p:sldId id="452" r:id="rId22"/>
    <p:sldId id="557" r:id="rId23"/>
    <p:sldId id="332" r:id="rId24"/>
    <p:sldId id="641" r:id="rId25"/>
    <p:sldId id="622" r:id="rId26"/>
    <p:sldId id="515" r:id="rId27"/>
    <p:sldId id="642" r:id="rId28"/>
    <p:sldId id="517" r:id="rId29"/>
    <p:sldId id="518" r:id="rId30"/>
    <p:sldId id="454" r:id="rId31"/>
    <p:sldId id="455" r:id="rId32"/>
    <p:sldId id="456" r:id="rId33"/>
    <p:sldId id="322" r:id="rId34"/>
    <p:sldId id="264" r:id="rId35"/>
    <p:sldId id="321" r:id="rId36"/>
    <p:sldId id="606" r:id="rId37"/>
    <p:sldId id="607" r:id="rId38"/>
    <p:sldId id="608" r:id="rId39"/>
    <p:sldId id="639" r:id="rId40"/>
  </p:sldIdLst>
  <p:sldSz cx="9144000" cy="6858000" type="letter"/>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55" autoAdjust="0"/>
    <p:restoredTop sz="87619" autoAdjust="0"/>
  </p:normalViewPr>
  <p:slideViewPr>
    <p:cSldViewPr>
      <p:cViewPr varScale="1">
        <p:scale>
          <a:sx n="107" d="100"/>
          <a:sy n="107" d="100"/>
        </p:scale>
        <p:origin x="1816" y="168"/>
      </p:cViewPr>
      <p:guideLst>
        <p:guide orient="horz" pos="2160"/>
        <p:guide pos="2880"/>
      </p:guideLst>
    </p:cSldViewPr>
  </p:slideViewPr>
  <p:outlineViewPr>
    <p:cViewPr>
      <p:scale>
        <a:sx n="33" d="100"/>
        <a:sy n="33" d="100"/>
      </p:scale>
      <p:origin x="0" y="14490"/>
    </p:cViewPr>
  </p:outlineViewPr>
  <p:notesTextViewPr>
    <p:cViewPr>
      <p:scale>
        <a:sx n="100" d="100"/>
        <a:sy n="100" d="100"/>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handoutMaster" Target="handoutMasters/handout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presProps" Target="presProps.xml" /></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 /><Relationship Id="rId1" Type="http://schemas.openxmlformats.org/officeDocument/2006/relationships/image" Target="../media/image6.w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 /></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image" Target="../media/image14.png" /></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 /><Relationship Id="rId1" Type="http://schemas.openxmlformats.org/officeDocument/2006/relationships/image" Target="../media/image16.png" /></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153603" name="Rectangle 3"/>
          <p:cNvSpPr>
            <a:spLocks noGrp="1" noChangeArrowheads="1"/>
          </p:cNvSpPr>
          <p:nvPr>
            <p:ph type="dt" sz="quarter" idx="1"/>
          </p:nvPr>
        </p:nvSpPr>
        <p:spPr bwMode="auto">
          <a:xfrm>
            <a:off x="4144965"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15360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153605" name="Rectangle 5"/>
          <p:cNvSpPr>
            <a:spLocks noGrp="1" noChangeArrowheads="1"/>
          </p:cNvSpPr>
          <p:nvPr>
            <p:ph type="sldNum" sz="quarter" idx="3"/>
          </p:nvPr>
        </p:nvSpPr>
        <p:spPr bwMode="auto">
          <a:xfrm>
            <a:off x="4144965"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DA41DE5A-BBB9-43B1-A0AC-2F48186FEB82}" type="slidenum">
              <a:rPr lang="en-US"/>
              <a:pPr>
                <a:defRPr/>
              </a:pPr>
              <a:t>‹#›</a:t>
            </a:fld>
            <a:endParaRPr lang="en-US"/>
          </a:p>
        </p:txBody>
      </p:sp>
    </p:spTree>
    <p:extLst>
      <p:ext uri="{BB962C8B-B14F-4D97-AF65-F5344CB8AC3E}">
        <p14:creationId xmlns:p14="http://schemas.microsoft.com/office/powerpoint/2010/main" val="858199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4099" name="Rectangle 3"/>
          <p:cNvSpPr>
            <a:spLocks noGrp="1" noChangeArrowheads="1"/>
          </p:cNvSpPr>
          <p:nvPr>
            <p:ph type="dt" idx="1"/>
          </p:nvPr>
        </p:nvSpPr>
        <p:spPr bwMode="auto">
          <a:xfrm>
            <a:off x="4144965"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4727" y="4560889"/>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4103" name="Rectangle 7"/>
          <p:cNvSpPr>
            <a:spLocks noGrp="1" noChangeArrowheads="1"/>
          </p:cNvSpPr>
          <p:nvPr>
            <p:ph type="sldNum" sz="quarter" idx="5"/>
          </p:nvPr>
        </p:nvSpPr>
        <p:spPr bwMode="auto">
          <a:xfrm>
            <a:off x="4144965"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07CD87EC-ACB8-4BAE-84B0-785A9416B2B9}" type="slidenum">
              <a:rPr lang="en-US"/>
              <a:pPr>
                <a:defRPr/>
              </a:pPr>
              <a:t>‹#›</a:t>
            </a:fld>
            <a:endParaRPr lang="en-US"/>
          </a:p>
        </p:txBody>
      </p:sp>
    </p:spTree>
    <p:extLst>
      <p:ext uri="{BB962C8B-B14F-4D97-AF65-F5344CB8AC3E}">
        <p14:creationId xmlns:p14="http://schemas.microsoft.com/office/powerpoint/2010/main" val="1790640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843A700-76E0-4F11-9C0B-0708250E2C55}" type="slidenum">
              <a:rPr lang="en-US" smtClean="0"/>
              <a:pPr/>
              <a:t>1</a:t>
            </a:fld>
            <a:endParaRPr lang="en-US"/>
          </a:p>
        </p:txBody>
      </p:sp>
      <p:sp>
        <p:nvSpPr>
          <p:cNvPr id="20482"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115126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63812262-D74C-46FC-B0C6-01D2D351D990}" type="slidenum">
              <a:rPr lang="en-US" smtClean="0"/>
              <a:pPr/>
              <a:t>10</a:t>
            </a:fld>
            <a:endParaRPr lang="en-US"/>
          </a:p>
        </p:txBody>
      </p:sp>
      <p:sp>
        <p:nvSpPr>
          <p:cNvPr id="30722" name="Rectangle 2"/>
          <p:cNvSpPr>
            <a:spLocks noGrp="1" noRot="1" noChangeAspect="1" noChangeArrowheads="1" noTextEdit="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700" dirty="0"/>
              <a:t>0:04 total 0:37</a:t>
            </a:r>
          </a:p>
          <a:p>
            <a:pPr eaLnBrk="1" hangingPunct="1"/>
            <a:endParaRPr lang="en-US" sz="1700" dirty="0"/>
          </a:p>
          <a:p>
            <a:pPr eaLnBrk="1" hangingPunct="1"/>
            <a:r>
              <a:rPr lang="en-US" sz="1700" dirty="0"/>
              <a:t>Talk about:</a:t>
            </a:r>
          </a:p>
          <a:p>
            <a:pPr eaLnBrk="1" hangingPunct="1"/>
            <a:r>
              <a:rPr lang="en-US" sz="1700" dirty="0"/>
              <a:t>1. Secure possession in hand or glove</a:t>
            </a:r>
          </a:p>
          <a:p>
            <a:pPr eaLnBrk="1" hangingPunct="1"/>
            <a:r>
              <a:rPr lang="en-US" sz="1700" dirty="0"/>
              <a:t>2.  Complete control of the ball in the hand or glove</a:t>
            </a:r>
          </a:p>
          <a:p>
            <a:pPr eaLnBrk="1" hangingPunct="1"/>
            <a:r>
              <a:rPr lang="en-US" sz="1700" dirty="0"/>
              <a:t>3. Voluntary release of the ball from the hand or glove</a:t>
            </a:r>
          </a:p>
          <a:p>
            <a:pPr eaLnBrk="1" hangingPunct="1"/>
            <a:r>
              <a:rPr lang="en-US" sz="1700" dirty="0"/>
              <a:t>cover the other circles as well.</a:t>
            </a:r>
          </a:p>
          <a:p>
            <a:pPr eaLnBrk="1" hangingPunct="1"/>
            <a:endParaRPr lang="en-US" sz="1700" dirty="0"/>
          </a:p>
          <a:p>
            <a:pPr eaLnBrk="1" hangingPunct="1"/>
            <a:r>
              <a:rPr lang="en-US" sz="1700" dirty="0"/>
              <a:t>Be prepared to talk about the trap against the body with the arm, etc.  </a:t>
            </a:r>
          </a:p>
          <a:p>
            <a:pPr eaLnBrk="1" hangingPunct="1"/>
            <a:endParaRPr lang="en-US" sz="1700" dirty="0"/>
          </a:p>
          <a:p>
            <a:pPr eaLnBrk="1" hangingPunct="1"/>
            <a:r>
              <a:rPr lang="en-US" sz="1700" dirty="0"/>
              <a:t>Voluntary release usually comes up also.</a:t>
            </a:r>
          </a:p>
          <a:p>
            <a:pPr eaLnBrk="1" hangingPunct="1"/>
            <a:endParaRPr lang="en-US" sz="1700" dirty="0"/>
          </a:p>
          <a:p>
            <a:pPr eaLnBrk="1" hangingPunct="1"/>
            <a:r>
              <a:rPr lang="en-US" sz="1700" dirty="0"/>
              <a:t>When can a runner leave a base for the purposes of tagging up?</a:t>
            </a:r>
          </a:p>
        </p:txBody>
      </p:sp>
    </p:spTree>
    <p:extLst>
      <p:ext uri="{BB962C8B-B14F-4D97-AF65-F5344CB8AC3E}">
        <p14:creationId xmlns:p14="http://schemas.microsoft.com/office/powerpoint/2010/main" val="334087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85598136-7093-47DD-8262-285DBDBA6C43}" type="slidenum">
              <a:rPr lang="en-US" smtClean="0"/>
              <a:pPr/>
              <a:t>11</a:t>
            </a:fld>
            <a:endParaRPr lang="en-US"/>
          </a:p>
        </p:txBody>
      </p:sp>
      <p:sp>
        <p:nvSpPr>
          <p:cNvPr id="33794" name="Rectangle 2"/>
          <p:cNvSpPr>
            <a:spLocks noGrp="1" noRot="1" noChangeAspect="1" noChangeArrowheads="1" noTextEdit="1"/>
          </p:cNvSpPr>
          <p:nvPr>
            <p:ph type="sldImg"/>
          </p:nvPr>
        </p:nvSpPr>
        <p:spPr>
          <a:xfrm>
            <a:off x="954088" y="79375"/>
            <a:ext cx="5487987" cy="4116388"/>
          </a:xfrm>
          <a:ln/>
        </p:spPr>
      </p:sp>
      <p:sp>
        <p:nvSpPr>
          <p:cNvPr id="33795" name="Rectangle 3"/>
          <p:cNvSpPr>
            <a:spLocks noGrp="1" noChangeArrowheads="1"/>
          </p:cNvSpPr>
          <p:nvPr>
            <p:ph type="body" idx="1"/>
          </p:nvPr>
        </p:nvSpPr>
        <p:spPr>
          <a:xfrm>
            <a:off x="0" y="4389439"/>
            <a:ext cx="7315200" cy="5124450"/>
          </a:xfrm>
          <a:noFill/>
          <a:ln/>
        </p:spPr>
        <p:txBody>
          <a:bodyPr lIns="289984"/>
          <a:lstStyle/>
          <a:p>
            <a:pPr algn="just" eaLnBrk="1" hangingPunct="1">
              <a:lnSpc>
                <a:spcPct val="80000"/>
              </a:lnSpc>
              <a:spcAft>
                <a:spcPts val="475"/>
              </a:spcAft>
            </a:pPr>
            <a:r>
              <a:rPr lang="en-US" b="0" dirty="0">
                <a:latin typeface="Arial" charset="0"/>
              </a:rPr>
              <a:t>0:02 total 0:39</a:t>
            </a:r>
          </a:p>
          <a:p>
            <a:pPr algn="just" eaLnBrk="1" hangingPunct="1">
              <a:lnSpc>
                <a:spcPct val="80000"/>
              </a:lnSpc>
              <a:spcAft>
                <a:spcPts val="475"/>
              </a:spcAft>
            </a:pPr>
            <a:endParaRPr lang="en-US" b="1" dirty="0">
              <a:latin typeface="Arial" charset="0"/>
            </a:endParaRPr>
          </a:p>
          <a:p>
            <a:pPr algn="just" eaLnBrk="1" hangingPunct="1">
              <a:lnSpc>
                <a:spcPct val="80000"/>
              </a:lnSpc>
              <a:spcAft>
                <a:spcPts val="475"/>
              </a:spcAft>
            </a:pPr>
            <a:r>
              <a:rPr lang="en-US" b="1" dirty="0">
                <a:latin typeface="Arial" charset="0"/>
              </a:rPr>
              <a:t>A FAIR BALL</a:t>
            </a:r>
            <a:r>
              <a:rPr lang="en-US" dirty="0">
                <a:latin typeface="Arial" charset="0"/>
              </a:rPr>
              <a:t> is a batted ball that settles on fair ground between home and first base, or between home and third base, or that is on or over fair territory when bounding to the outfield past first or third base, or that touches first, second or third base, or that first falls on fair territory on or beyond first base or third base, or that, while on or over fair territory touches the person of an umpire or player, or that, while over fair territory, passes out of the playing field in flight. </a:t>
            </a:r>
            <a:r>
              <a:rPr lang="en-US" b="1" dirty="0">
                <a:latin typeface="Arial" charset="0"/>
              </a:rPr>
              <a:t>NOTE:</a:t>
            </a:r>
            <a:r>
              <a:rPr lang="en-US" dirty="0">
                <a:latin typeface="Arial" charset="0"/>
              </a:rPr>
              <a:t> A fair fly shall be judged according to the relative position of the ball and the foul line, including the foul pole, and not as to whether the fielder is on fair or foul territory at the time he touches the ball.	</a:t>
            </a:r>
          </a:p>
          <a:p>
            <a:pPr algn="just" eaLnBrk="1" hangingPunct="1">
              <a:lnSpc>
                <a:spcPct val="80000"/>
              </a:lnSpc>
              <a:spcAft>
                <a:spcPts val="475"/>
              </a:spcAft>
            </a:pPr>
            <a:r>
              <a:rPr lang="en-US" b="1" i="1" dirty="0"/>
              <a:t>“</a:t>
            </a:r>
            <a:r>
              <a:rPr lang="en-US" b="1" i="1" dirty="0">
                <a:latin typeface="Arial" charset="0"/>
              </a:rPr>
              <a:t>Official Baseball Rules</a:t>
            </a:r>
            <a:r>
              <a:rPr lang="en-US" b="1" i="1" dirty="0"/>
              <a:t>”</a:t>
            </a:r>
            <a:r>
              <a:rPr lang="en-US" b="1" i="1" dirty="0">
                <a:latin typeface="Arial" charset="0"/>
              </a:rPr>
              <a:t> Case Book Comment:</a:t>
            </a:r>
            <a:r>
              <a:rPr lang="en-US" i="1" dirty="0">
                <a:latin typeface="Arial" charset="0"/>
              </a:rPr>
              <a:t>  If a fly ball lands in the infield between home and first base, or home and third base, and then bounces to foul territory without touching a player or umpire and before passing first or third base, it is a foul ball; or if the ball settles on foul territory or is touched by a player on foul territory, it is a foul ball. If a fly ball lands on or beyond first or third base and then bounces to foul territory, it is a fair hit.</a:t>
            </a:r>
          </a:p>
          <a:p>
            <a:pPr marL="720725" lvl="2" indent="-60325" algn="ctr" eaLnBrk="1" hangingPunct="1">
              <a:lnSpc>
                <a:spcPct val="80000"/>
              </a:lnSpc>
              <a:spcAft>
                <a:spcPts val="475"/>
              </a:spcAft>
            </a:pPr>
            <a:r>
              <a:rPr lang="en-US" b="1" i="1" dirty="0">
                <a:latin typeface="Arial" charset="0"/>
              </a:rPr>
              <a:t>Comment:</a:t>
            </a:r>
            <a:endParaRPr lang="en-US" b="1" dirty="0">
              <a:latin typeface="Arial" charset="0"/>
            </a:endParaRPr>
          </a:p>
          <a:p>
            <a:pPr marL="720725" lvl="2" indent="-60325" algn="just" eaLnBrk="1" hangingPunct="1">
              <a:lnSpc>
                <a:spcPct val="80000"/>
              </a:lnSpc>
              <a:spcAft>
                <a:spcPts val="475"/>
              </a:spcAft>
            </a:pPr>
            <a:r>
              <a:rPr lang="en-US" i="1" dirty="0">
                <a:latin typeface="Arial" charset="0"/>
              </a:rPr>
              <a:t>1) A batted ball that settles on home plate is a fair ball.</a:t>
            </a:r>
          </a:p>
          <a:p>
            <a:pPr marL="720725" lvl="2" indent="-60325" algn="just" eaLnBrk="1" hangingPunct="1">
              <a:lnSpc>
                <a:spcPct val="80000"/>
              </a:lnSpc>
              <a:spcAft>
                <a:spcPts val="475"/>
              </a:spcAft>
            </a:pPr>
            <a:r>
              <a:rPr lang="en-US" i="1" dirty="0">
                <a:latin typeface="Arial" charset="0"/>
              </a:rPr>
              <a:t>2) There are no foreign objects in fair territory, only in foul.</a:t>
            </a:r>
          </a:p>
          <a:p>
            <a:pPr eaLnBrk="1" hangingPunct="1">
              <a:lnSpc>
                <a:spcPct val="80000"/>
              </a:lnSpc>
              <a:spcAft>
                <a:spcPts val="475"/>
              </a:spcAft>
            </a:pPr>
            <a:r>
              <a:rPr lang="en-US" b="1" i="1" dirty="0">
                <a:latin typeface="Arial" charset="0"/>
              </a:rPr>
              <a:t>Key Words: </a:t>
            </a:r>
            <a:r>
              <a:rPr lang="en-US" i="1" dirty="0">
                <a:latin typeface="Arial" charset="0"/>
              </a:rPr>
              <a:t>Must be touched or settle in fair territory.</a:t>
            </a:r>
          </a:p>
          <a:p>
            <a:pPr eaLnBrk="1" hangingPunct="1">
              <a:lnSpc>
                <a:spcPct val="80000"/>
              </a:lnSpc>
            </a:pPr>
            <a:r>
              <a:rPr lang="en-US" sz="1100" b="1" dirty="0">
                <a:latin typeface="Arial" charset="0"/>
              </a:rPr>
              <a:t>A FOUL BALL</a:t>
            </a:r>
            <a:r>
              <a:rPr lang="en-US" sz="1100" dirty="0">
                <a:latin typeface="Arial" charset="0"/>
              </a:rPr>
              <a:t> is a batted ball that settles on foul territory between home and first base, or between home and third base, or that bounds past first or third base on or over foul territory, or that first falls on foul territory beyond first or third base, or that, while on or over foul territory, touches the person of an umpire or player, or any object foreign to the natural ground.  A foul fly shall be judged according to the relative position of the ball and the foul line, including the foul pole, and not as to whether the infielder is on foul or fair territory at the time he touches the ball.</a:t>
            </a:r>
          </a:p>
          <a:p>
            <a:pPr eaLnBrk="1" hangingPunct="1">
              <a:lnSpc>
                <a:spcPct val="80000"/>
              </a:lnSpc>
            </a:pPr>
            <a:r>
              <a:rPr lang="en-US" sz="1100" b="1" i="1" dirty="0"/>
              <a:t>“</a:t>
            </a:r>
            <a:r>
              <a:rPr lang="en-US" sz="1100" b="1" i="1" dirty="0">
                <a:latin typeface="Arial" charset="0"/>
              </a:rPr>
              <a:t>Official Baseball Rules</a:t>
            </a:r>
            <a:r>
              <a:rPr lang="en-US" sz="1100" b="1" i="1" dirty="0"/>
              <a:t>”</a:t>
            </a:r>
            <a:r>
              <a:rPr lang="en-US" sz="1100" b="1" i="1" dirty="0">
                <a:latin typeface="Arial" charset="0"/>
              </a:rPr>
              <a:t> Case Book Comment:</a:t>
            </a:r>
            <a:r>
              <a:rPr lang="en-US" sz="1100" i="1" dirty="0">
                <a:latin typeface="Arial" charset="0"/>
              </a:rPr>
              <a:t>  A batted ball not touched by a fielder, which hits the pitcher</a:t>
            </a:r>
            <a:r>
              <a:rPr lang="en-US" sz="1100" i="1" dirty="0"/>
              <a:t>’</a:t>
            </a:r>
            <a:r>
              <a:rPr lang="en-US" sz="1100" i="1" dirty="0">
                <a:latin typeface="Arial" charset="0"/>
              </a:rPr>
              <a:t>s rubber and rebounds into foul territory, between home and first, or between home and third base is a foul ball.</a:t>
            </a:r>
            <a:endParaRPr lang="en-US" sz="1100" dirty="0">
              <a:latin typeface="Arial" charset="0"/>
            </a:endParaRPr>
          </a:p>
          <a:p>
            <a:pPr algn="ctr" eaLnBrk="1" hangingPunct="1">
              <a:lnSpc>
                <a:spcPct val="80000"/>
              </a:lnSpc>
            </a:pPr>
            <a:r>
              <a:rPr lang="en-US" sz="1100" b="1" i="1" dirty="0">
                <a:latin typeface="Arial" charset="0"/>
              </a:rPr>
              <a:t>Comments:</a:t>
            </a:r>
            <a:endParaRPr lang="en-US" sz="1100" b="1" dirty="0">
              <a:latin typeface="Arial" charset="0"/>
            </a:endParaRPr>
          </a:p>
          <a:p>
            <a:pPr eaLnBrk="1" hangingPunct="1">
              <a:lnSpc>
                <a:spcPct val="80000"/>
              </a:lnSpc>
            </a:pPr>
            <a:r>
              <a:rPr lang="en-US" sz="1100" i="1" dirty="0">
                <a:latin typeface="Arial" charset="0"/>
              </a:rPr>
              <a:t>1) The above situation is correct for a ball on the ground.  Once you make a call of </a:t>
            </a:r>
            <a:r>
              <a:rPr lang="en-US" sz="1100" i="1" dirty="0"/>
              <a:t>“</a:t>
            </a:r>
            <a:r>
              <a:rPr lang="en-US" sz="1100" i="1" dirty="0">
                <a:latin typeface="Arial" charset="0"/>
              </a:rPr>
              <a:t>Foul Ball</a:t>
            </a:r>
            <a:r>
              <a:rPr lang="en-US" sz="1100" i="1" dirty="0"/>
              <a:t>”</a:t>
            </a:r>
            <a:r>
              <a:rPr lang="en-US" sz="1100" i="1" dirty="0">
                <a:latin typeface="Arial" charset="0"/>
              </a:rPr>
              <a:t> when the ball is on the ground, it is foul </a:t>
            </a:r>
            <a:r>
              <a:rPr lang="en-US" sz="1100" b="1" i="1" dirty="0">
                <a:latin typeface="Arial" charset="0"/>
              </a:rPr>
              <a:t>forever</a:t>
            </a:r>
            <a:r>
              <a:rPr lang="en-US" sz="1100" i="1" dirty="0">
                <a:latin typeface="Arial" charset="0"/>
              </a:rPr>
              <a:t>.  However, if the ball is in the air, it may still be caught for an out and the ball would remain alive and in play.</a:t>
            </a:r>
          </a:p>
          <a:p>
            <a:pPr eaLnBrk="1" hangingPunct="1">
              <a:lnSpc>
                <a:spcPct val="80000"/>
              </a:lnSpc>
            </a:pPr>
            <a:r>
              <a:rPr lang="en-US" sz="1100" i="1" dirty="0">
                <a:latin typeface="Arial" charset="0"/>
              </a:rPr>
              <a:t>2) There is nothing in this rule to suggest that the batted ball must travel higher than the batter</a:t>
            </a:r>
            <a:r>
              <a:rPr lang="en-US" sz="1100" i="1" dirty="0"/>
              <a:t>’</a:t>
            </a:r>
            <a:r>
              <a:rPr lang="en-US" sz="1100" i="1" dirty="0">
                <a:latin typeface="Arial" charset="0"/>
              </a:rPr>
              <a:t>s head to be an out.  If not a foul tip or a rebound (See Rule 2.00-Foul Tip), the ball is a foul ball and can be caught for an out.</a:t>
            </a:r>
          </a:p>
          <a:p>
            <a:pPr eaLnBrk="1" hangingPunct="1">
              <a:lnSpc>
                <a:spcPct val="80000"/>
              </a:lnSpc>
            </a:pPr>
            <a:r>
              <a:rPr lang="en-US" sz="1100" i="1" dirty="0">
                <a:latin typeface="Arial" charset="0"/>
              </a:rPr>
              <a:t>3) On a caught fly ball in foul territory, runners may legally tag up and advance.</a:t>
            </a:r>
          </a:p>
        </p:txBody>
      </p:sp>
    </p:spTree>
    <p:extLst>
      <p:ext uri="{BB962C8B-B14F-4D97-AF65-F5344CB8AC3E}">
        <p14:creationId xmlns:p14="http://schemas.microsoft.com/office/powerpoint/2010/main" val="3850838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DB976-1DE6-4B5E-9FC1-B98BA4E1494F}" type="slidenum">
              <a:rPr lang="en-US"/>
              <a:pPr/>
              <a:t>12</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r>
              <a:rPr lang="en-US" dirty="0"/>
              <a:t>0:04 total 0:40</a:t>
            </a:r>
          </a:p>
          <a:p>
            <a:endParaRPr lang="en-US" dirty="0"/>
          </a:p>
          <a:p>
            <a:r>
              <a:rPr lang="en-GB" dirty="0"/>
              <a:t>Use this slide to demonstrate various scenarios. </a:t>
            </a:r>
          </a:p>
          <a:p>
            <a:endParaRPr lang="en-GB" dirty="0"/>
          </a:p>
          <a:p>
            <a:r>
              <a:rPr lang="en-GB" dirty="0"/>
              <a:t>Position of the ball is critical. Where the fielder is standing is not important.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631113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ADB9EF7D-437C-4BC3-A254-0886150FD1BE}" type="slidenum">
              <a:rPr lang="en-US" smtClean="0"/>
              <a:pPr/>
              <a:t>13</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74727" y="4560888"/>
            <a:ext cx="5365750" cy="239712"/>
          </a:xfrm>
          <a:noFill/>
          <a:ln/>
        </p:spPr>
        <p:txBody>
          <a:bodyPr/>
          <a:lstStyle/>
          <a:p>
            <a:pPr eaLnBrk="1" hangingPunct="1"/>
            <a:r>
              <a:rPr lang="en-US" dirty="0"/>
              <a:t>0:01 total 0:38</a:t>
            </a:r>
          </a:p>
          <a:p>
            <a:pPr eaLnBrk="1" hangingPunct="1"/>
            <a:endParaRPr lang="en-US" dirty="0"/>
          </a:p>
          <a:p>
            <a:pPr eaLnBrk="1" hangingPunct="1"/>
            <a:r>
              <a:rPr lang="en-US" dirty="0"/>
              <a:t>Well........what do you think?  Fair or Foul?</a:t>
            </a:r>
            <a:endParaRPr lang="en-GB" dirty="0"/>
          </a:p>
          <a:p>
            <a:pPr eaLnBrk="1" hangingPunct="1"/>
            <a:endParaRPr lang="en-GB" dirty="0"/>
          </a:p>
          <a:p>
            <a:pPr eaLnBrk="1" hangingPunct="1"/>
            <a:r>
              <a:rPr lang="en-GB" dirty="0"/>
              <a:t>Foul.</a:t>
            </a:r>
          </a:p>
          <a:p>
            <a:pPr eaLnBrk="1" hangingPunct="1"/>
            <a:endParaRPr lang="en-GB" dirty="0"/>
          </a:p>
          <a:p>
            <a:pPr eaLnBrk="1" hangingPunct="1"/>
            <a:r>
              <a:rPr lang="en-GB" dirty="0"/>
              <a:t>The ball is in foul territory when the ball is first touched.</a:t>
            </a:r>
            <a:endParaRPr lang="en-US" dirty="0"/>
          </a:p>
        </p:txBody>
      </p:sp>
    </p:spTree>
    <p:extLst>
      <p:ext uri="{BB962C8B-B14F-4D97-AF65-F5344CB8AC3E}">
        <p14:creationId xmlns:p14="http://schemas.microsoft.com/office/powerpoint/2010/main" val="63692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AEA36376-714E-4516-B71B-947843850DDB}" type="slidenum">
              <a:rPr lang="en-US" smtClean="0"/>
              <a:pPr/>
              <a:t>14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74727" y="4560888"/>
            <a:ext cx="5365750" cy="239712"/>
          </a:xfrm>
          <a:noFill/>
          <a:ln/>
        </p:spPr>
        <p:txBody>
          <a:bodyPr/>
          <a:lstStyle/>
          <a:p>
            <a:pPr eaLnBrk="1" hangingPunct="1"/>
            <a:r>
              <a:rPr lang="en-US" dirty="0"/>
              <a:t>0:01 total 0:39</a:t>
            </a:r>
          </a:p>
          <a:p>
            <a:pPr eaLnBrk="1" hangingPunct="1"/>
            <a:endParaRPr lang="en-US" dirty="0"/>
          </a:p>
          <a:p>
            <a:pPr eaLnBrk="1" hangingPunct="1"/>
            <a:r>
              <a:rPr lang="en-US" dirty="0"/>
              <a:t>Fair or Foul?</a:t>
            </a:r>
            <a:endParaRPr lang="en-GB" dirty="0"/>
          </a:p>
          <a:p>
            <a:pPr eaLnBrk="1" hangingPunct="1"/>
            <a:endParaRPr lang="en-GB" dirty="0"/>
          </a:p>
          <a:p>
            <a:pPr eaLnBrk="1" hangingPunct="1"/>
            <a:r>
              <a:rPr lang="en-GB" dirty="0"/>
              <a:t>Assuming this is a line drive. This is a foul ball.</a:t>
            </a:r>
          </a:p>
          <a:p>
            <a:pPr eaLnBrk="1" hangingPunct="1"/>
            <a:endParaRPr lang="en-GB" dirty="0"/>
          </a:p>
          <a:p>
            <a:pPr eaLnBrk="1" hangingPunct="1"/>
            <a:r>
              <a:rPr lang="en-GB" dirty="0"/>
              <a:t>The first call should be to name fair or foul. The. Catch or no catch</a:t>
            </a:r>
          </a:p>
          <a:p>
            <a:pPr eaLnBrk="1" hangingPunct="1"/>
            <a:endParaRPr lang="en-US" dirty="0"/>
          </a:p>
        </p:txBody>
      </p:sp>
    </p:spTree>
    <p:extLst>
      <p:ext uri="{BB962C8B-B14F-4D97-AF65-F5344CB8AC3E}">
        <p14:creationId xmlns:p14="http://schemas.microsoft.com/office/powerpoint/2010/main" val="369873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dirty="0"/>
              <a:t>0:03</a:t>
            </a:r>
            <a:r>
              <a:rPr lang="en-US" baseline="0" dirty="0"/>
              <a:t> total 0:42</a:t>
            </a:r>
            <a:endParaRPr lang="en-US" dirty="0"/>
          </a:p>
          <a:p>
            <a:endParaRPr lang="en-US" dirty="0"/>
          </a:p>
          <a:p>
            <a:r>
              <a:rPr lang="en-US" dirty="0"/>
              <a:t>Remind them that the "BALL REMAINS ALIVE"</a:t>
            </a:r>
          </a:p>
          <a:p>
            <a:endParaRPr lang="en-US" dirty="0"/>
          </a:p>
          <a:p>
            <a:r>
              <a:rPr lang="en-US" dirty="0"/>
              <a:t>and runners are in jeopardy.</a:t>
            </a:r>
          </a:p>
        </p:txBody>
      </p:sp>
    </p:spTree>
    <p:extLst>
      <p:ext uri="{BB962C8B-B14F-4D97-AF65-F5344CB8AC3E}">
        <p14:creationId xmlns:p14="http://schemas.microsoft.com/office/powerpoint/2010/main" val="114823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0462F30C-7E4A-4AD8-A46F-FDAB49291B3E}" type="slidenum">
              <a:rPr lang="en-US" smtClean="0"/>
              <a:pPr/>
              <a:t>16</a:t>
            </a:fld>
            <a:endParaRPr lang="en-US"/>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0:04 total 0:46</a:t>
            </a:r>
          </a:p>
          <a:p>
            <a:pPr eaLnBrk="1" hangingPunct="1"/>
            <a:endParaRPr lang="en-US" dirty="0"/>
          </a:p>
          <a:p>
            <a:pPr eaLnBrk="1" hangingPunct="1"/>
            <a:r>
              <a:rPr lang="en-US" dirty="0"/>
              <a:t>The class must understand what makes a force play.</a:t>
            </a:r>
          </a:p>
          <a:p>
            <a:pPr eaLnBrk="1" hangingPunct="1"/>
            <a:endParaRPr lang="en-US" dirty="0"/>
          </a:p>
          <a:p>
            <a:pPr eaLnBrk="1" hangingPunct="1"/>
            <a:r>
              <a:rPr lang="en-US" dirty="0"/>
              <a:t>If the batter is not out, you have a force play.  </a:t>
            </a:r>
          </a:p>
          <a:p>
            <a:pPr eaLnBrk="1" hangingPunct="1"/>
            <a:endParaRPr lang="en-US" dirty="0"/>
          </a:p>
          <a:p>
            <a:pPr eaLnBrk="1" hangingPunct="1"/>
            <a:r>
              <a:rPr lang="en-US" dirty="0"/>
              <a:t>The batter is out, you do NOT have a force play.</a:t>
            </a:r>
          </a:p>
          <a:p>
            <a:pPr eaLnBrk="1" hangingPunct="1"/>
            <a:endParaRPr lang="en-US" dirty="0"/>
          </a:p>
          <a:p>
            <a:pPr eaLnBrk="1" hangingPunct="1"/>
            <a:r>
              <a:rPr lang="en-US" dirty="0"/>
              <a:t>WHY IS IT IMPORTANT TO KNOW WHEN THERE IS A FORCE PLAY?</a:t>
            </a:r>
          </a:p>
          <a:p>
            <a:pPr eaLnBrk="1" hangingPunct="1"/>
            <a:endParaRPr lang="en-US" dirty="0"/>
          </a:p>
          <a:p>
            <a:pPr eaLnBrk="1" hangingPunct="1">
              <a:buFontTx/>
              <a:buChar char="-"/>
            </a:pPr>
            <a:r>
              <a:rPr lang="en-US" dirty="0"/>
              <a:t>So you don’t look stupid</a:t>
            </a:r>
          </a:p>
          <a:p>
            <a:pPr eaLnBrk="1" hangingPunct="1">
              <a:buFontTx/>
              <a:buChar char="-"/>
            </a:pPr>
            <a:r>
              <a:rPr lang="en-US" dirty="0"/>
              <a:t>Tell them they will have to know this to decide if a run</a:t>
            </a:r>
          </a:p>
          <a:p>
            <a:pPr eaLnBrk="1" hangingPunct="1"/>
            <a:r>
              <a:rPr lang="en-US" dirty="0"/>
              <a:t>scores or not.</a:t>
            </a:r>
          </a:p>
          <a:p>
            <a:pPr eaLnBrk="1" hangingPunct="1">
              <a:buFontTx/>
              <a:buChar char="-"/>
            </a:pPr>
            <a:r>
              <a:rPr lang="en-US" dirty="0"/>
              <a:t>Infield Fly</a:t>
            </a:r>
          </a:p>
          <a:p>
            <a:pPr eaLnBrk="1" hangingPunct="1"/>
            <a:endParaRPr lang="en-US" dirty="0"/>
          </a:p>
        </p:txBody>
      </p:sp>
    </p:spTree>
    <p:extLst>
      <p:ext uri="{BB962C8B-B14F-4D97-AF65-F5344CB8AC3E}">
        <p14:creationId xmlns:p14="http://schemas.microsoft.com/office/powerpoint/2010/main" val="3927959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85372" indent="-302066" eaLnBrk="0" hangingPunct="0">
              <a:defRPr sz="2500">
                <a:solidFill>
                  <a:schemeClr val="tx1"/>
                </a:solidFill>
                <a:latin typeface="Times New Roman" pitchFamily="18" charset="0"/>
                <a:cs typeface="Times New Roman" pitchFamily="18" charset="0"/>
              </a:defRPr>
            </a:lvl2pPr>
            <a:lvl3pPr marL="1208265" indent="-241653" eaLnBrk="0" hangingPunct="0">
              <a:defRPr sz="2500">
                <a:solidFill>
                  <a:schemeClr val="tx1"/>
                </a:solidFill>
                <a:latin typeface="Times New Roman" pitchFamily="18" charset="0"/>
                <a:cs typeface="Times New Roman" pitchFamily="18" charset="0"/>
              </a:defRPr>
            </a:lvl3pPr>
            <a:lvl4pPr marL="1691571" indent="-241653" eaLnBrk="0" hangingPunct="0">
              <a:defRPr sz="2500">
                <a:solidFill>
                  <a:schemeClr val="tx1"/>
                </a:solidFill>
                <a:latin typeface="Times New Roman" pitchFamily="18" charset="0"/>
                <a:cs typeface="Times New Roman" pitchFamily="18" charset="0"/>
              </a:defRPr>
            </a:lvl4pPr>
            <a:lvl5pPr marL="2174878" indent="-241653" eaLnBrk="0" hangingPunct="0">
              <a:defRPr sz="2500">
                <a:solidFill>
                  <a:schemeClr val="tx1"/>
                </a:solidFill>
                <a:latin typeface="Times New Roman" pitchFamily="18" charset="0"/>
                <a:cs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4AD87CC6-B359-46DD-AAEF-D5027FD9862B}" type="slidenum">
              <a:rPr lang="en-US" altLang="en-US" sz="1300"/>
              <a:pPr eaLnBrk="1" hangingPunct="1"/>
              <a:t>17</a:t>
            </a:fld>
            <a:endParaRPr lang="en-US" altLang="en-US"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0:08 total 1:20     </a:t>
            </a:r>
          </a:p>
          <a:p>
            <a:pPr eaLnBrk="1" hangingPunct="1"/>
            <a:endParaRPr lang="en-US" altLang="en-US" sz="1500" dirty="0"/>
          </a:p>
          <a:p>
            <a:pPr eaLnBrk="1" hangingPunct="1"/>
            <a:r>
              <a:rPr lang="en-US" altLang="en-US" sz="1500" dirty="0"/>
              <a:t>In judging “ordinary effort” by an infielder, an umpire (any umpire) must evaluate the relative age group of the players, not the individual ability of the respective player.  “Ordinary effort” will change from division to division.</a:t>
            </a:r>
          </a:p>
          <a:p>
            <a:pPr eaLnBrk="1" hangingPunct="1"/>
            <a:r>
              <a:rPr lang="en-US" altLang="en-US" sz="1500" dirty="0"/>
              <a:t>     Whether the ball is an infield fly or not is solely the judgment of the umpire and may not be protested.  However, if the umpires forget to call the Infield Fly because of absent-mindedness the situation must be corrected.  The defense must not be allowed to get a double play when the Infield Fly should have been called.  Make the belated call and get the situation corrected the way the rule was intended.</a:t>
            </a:r>
          </a:p>
          <a:p>
            <a:pPr eaLnBrk="1" hangingPunct="1"/>
            <a:r>
              <a:rPr lang="en-US" altLang="en-US" sz="1500" dirty="0"/>
              <a:t>     Generally, the Infield Fly is first called by the plate umpire if the infielder is moving in; in cases where the ball is even with the infielder or the infielder is moving back, the base umpire can initiate the call.</a:t>
            </a:r>
          </a:p>
          <a:p>
            <a:pPr eaLnBrk="1" hangingPunct="1"/>
            <a:r>
              <a:rPr lang="en-US" altLang="en-US" sz="1500" dirty="0"/>
              <a:t>     When one umpire calls “Infield Fly,” all umpires working the game call it.</a:t>
            </a:r>
          </a:p>
          <a:p>
            <a:pPr eaLnBrk="1" hangingPunct="1"/>
            <a:r>
              <a:rPr lang="en-US" altLang="en-US" sz="1500" dirty="0"/>
              <a:t>     There cannot be an Infield Fly on a bunt or a line drive, regardless if the other criteria have been met.</a:t>
            </a:r>
          </a:p>
          <a:p>
            <a:pPr eaLnBrk="1" hangingPunct="1"/>
            <a:r>
              <a:rPr lang="en-US" altLang="en-US" sz="1500" dirty="0"/>
              <a:t>	</a:t>
            </a:r>
          </a:p>
          <a:p>
            <a:pPr eaLnBrk="1" hangingPunct="1"/>
            <a:r>
              <a:rPr lang="en-US" altLang="en-US" sz="1500" dirty="0"/>
              <a:t>When an infield fly is called, runners may advance at their own risk.  If on an infield fly rule, the infielder intentionally drops a fair ball, the ball remains in play despite the provisions of </a:t>
            </a:r>
            <a:r>
              <a:rPr lang="en-US" altLang="en-US" sz="1500" b="1" dirty="0"/>
              <a:t>Rule 6.05(k).  </a:t>
            </a:r>
            <a:r>
              <a:rPr lang="en-US" altLang="en-US" sz="1500" dirty="0"/>
              <a:t>The infield fly rule takes precedence. </a:t>
            </a:r>
          </a:p>
        </p:txBody>
      </p:sp>
    </p:spTree>
    <p:extLst>
      <p:ext uri="{BB962C8B-B14F-4D97-AF65-F5344CB8AC3E}">
        <p14:creationId xmlns:p14="http://schemas.microsoft.com/office/powerpoint/2010/main" val="184948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0:02 total 1:12</a:t>
            </a:r>
            <a:endParaRPr lang="en-GB" dirty="0"/>
          </a:p>
          <a:p>
            <a:endParaRPr lang="en-GB" dirty="0"/>
          </a:p>
          <a:p>
            <a:r>
              <a:rPr lang="en-GB" dirty="0"/>
              <a:t>On a force play, you can tag the base with the glove while holding the ball in your bare hand.</a:t>
            </a:r>
          </a:p>
          <a:p>
            <a:endParaRPr lang="en-GB" dirty="0"/>
          </a:p>
          <a:p>
            <a:r>
              <a:rPr lang="en-GB" dirty="0"/>
              <a:t>On a tag play, you can not tag a player in the same manner. They must have the ball in the same hand as the one tagging.</a:t>
            </a:r>
            <a:endParaRPr lang="en-US" dirty="0"/>
          </a:p>
        </p:txBody>
      </p:sp>
      <p:sp>
        <p:nvSpPr>
          <p:cNvPr id="4" name="Slide Number Placeholder 3"/>
          <p:cNvSpPr>
            <a:spLocks noGrp="1"/>
          </p:cNvSpPr>
          <p:nvPr>
            <p:ph type="sldNum" sz="quarter" idx="10"/>
          </p:nvPr>
        </p:nvSpPr>
        <p:spPr/>
        <p:txBody>
          <a:bodyPr/>
          <a:lstStyle/>
          <a:p>
            <a:pPr>
              <a:defRPr/>
            </a:pPr>
            <a:fld id="{07CD87EC-ACB8-4BAE-84B0-785A9416B2B9}" type="slidenum">
              <a:rPr lang="en-US" smtClean="0"/>
              <a:pPr>
                <a:defRPr/>
              </a:pPr>
              <a:t>18</a:t>
            </a:fld>
            <a:endParaRPr lang="en-US"/>
          </a:p>
        </p:txBody>
      </p:sp>
    </p:spTree>
    <p:extLst>
      <p:ext uri="{BB962C8B-B14F-4D97-AF65-F5344CB8AC3E}">
        <p14:creationId xmlns:p14="http://schemas.microsoft.com/office/powerpoint/2010/main" val="95973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0:01</a:t>
            </a:r>
            <a:r>
              <a:rPr lang="en-US" baseline="0" dirty="0"/>
              <a:t> total 0:59</a:t>
            </a:r>
            <a:endParaRPr lang="en-US" dirty="0"/>
          </a:p>
        </p:txBody>
      </p:sp>
      <p:sp>
        <p:nvSpPr>
          <p:cNvPr id="4" name="Slide Number Placeholder 3"/>
          <p:cNvSpPr>
            <a:spLocks noGrp="1"/>
          </p:cNvSpPr>
          <p:nvPr>
            <p:ph type="sldNum" sz="quarter" idx="10"/>
          </p:nvPr>
        </p:nvSpPr>
        <p:spPr/>
        <p:txBody>
          <a:bodyPr/>
          <a:lstStyle/>
          <a:p>
            <a:pPr>
              <a:defRPr/>
            </a:pPr>
            <a:fld id="{07CD87EC-ACB8-4BAE-84B0-785A9416B2B9}" type="slidenum">
              <a:rPr lang="en-US" smtClean="0"/>
              <a:pPr>
                <a:defRPr/>
              </a:pPr>
              <a:t>19</a:t>
            </a:fld>
            <a:endParaRPr lang="en-US"/>
          </a:p>
        </p:txBody>
      </p:sp>
    </p:spTree>
    <p:extLst>
      <p:ext uri="{BB962C8B-B14F-4D97-AF65-F5344CB8AC3E}">
        <p14:creationId xmlns:p14="http://schemas.microsoft.com/office/powerpoint/2010/main" val="306065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4144965" y="9121775"/>
            <a:ext cx="3170237" cy="479425"/>
          </a:xfrm>
          <a:prstGeom prst="rect">
            <a:avLst/>
          </a:prstGeom>
          <a:noFill/>
          <a:ln w="9525">
            <a:noFill/>
            <a:miter lim="800000"/>
            <a:headEnd/>
            <a:tailEnd/>
          </a:ln>
        </p:spPr>
        <p:txBody>
          <a:bodyPr lIns="96661" tIns="48331" rIns="96661" bIns="48331" anchor="b"/>
          <a:lstStyle/>
          <a:p>
            <a:pPr algn="r"/>
            <a:fld id="{CA53470B-14E0-4F48-9282-FF5DA12E0252}" type="slidenum">
              <a:rPr lang="en-US" sz="1300"/>
              <a:pPr algn="r"/>
              <a:t>2</a:t>
            </a:fld>
            <a:endParaRPr lang="en-US" sz="13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500" dirty="0"/>
              <a:t>0:00 to 0:05</a:t>
            </a:r>
          </a:p>
        </p:txBody>
      </p:sp>
    </p:spTree>
    <p:extLst>
      <p:ext uri="{BB962C8B-B14F-4D97-AF65-F5344CB8AC3E}">
        <p14:creationId xmlns:p14="http://schemas.microsoft.com/office/powerpoint/2010/main" val="1349127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CB88D5C-9DBD-49D2-BB88-364748B5423D}" type="slidenum">
              <a:rPr lang="en-US" smtClean="0"/>
              <a:pPr/>
              <a:t>20</a:t>
            </a:fld>
            <a:endParaRPr lang="en-US"/>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500" dirty="0"/>
              <a:t>0:02 total</a:t>
            </a:r>
            <a:r>
              <a:rPr lang="en-US" sz="1500" baseline="0" dirty="0"/>
              <a:t> 1:04</a:t>
            </a:r>
            <a:endParaRPr lang="en-US" sz="1500" dirty="0"/>
          </a:p>
          <a:p>
            <a:pPr eaLnBrk="1" hangingPunct="1"/>
            <a:endParaRPr lang="en-US" sz="1500" dirty="0"/>
          </a:p>
          <a:p>
            <a:pPr eaLnBrk="1" hangingPunct="1"/>
            <a:r>
              <a:rPr lang="en-US" sz="1500" dirty="0"/>
              <a:t>There are only "TWO" ways an umpire can interfere on a baseball or softball </a:t>
            </a:r>
          </a:p>
          <a:p>
            <a:pPr eaLnBrk="1" hangingPunct="1"/>
            <a:r>
              <a:rPr lang="en-US" sz="1500" dirty="0"/>
              <a:t>field.</a:t>
            </a:r>
          </a:p>
          <a:p>
            <a:pPr eaLnBrk="1" hangingPunct="1"/>
            <a:r>
              <a:rPr lang="en-US" sz="1500" dirty="0"/>
              <a:t>(1)  Interfere with the catchers throw on a steal attempt.</a:t>
            </a:r>
          </a:p>
          <a:p>
            <a:pPr eaLnBrk="1" hangingPunct="1"/>
            <a:r>
              <a:rPr lang="en-US" sz="1500" dirty="0"/>
              <a:t>         Note:  Catcher must make the throw on the steal attempt in order for you </a:t>
            </a:r>
          </a:p>
          <a:p>
            <a:pPr eaLnBrk="1" hangingPunct="1"/>
            <a:r>
              <a:rPr lang="en-US" sz="1500" dirty="0"/>
              <a:t>to call this.</a:t>
            </a:r>
          </a:p>
          <a:p>
            <a:pPr eaLnBrk="1" hangingPunct="1"/>
            <a:r>
              <a:rPr lang="en-US" sz="1500" dirty="0">
                <a:latin typeface="Symbol" pitchFamily="18" charset="2"/>
              </a:rPr>
              <a:t>Þ</a:t>
            </a:r>
            <a:r>
              <a:rPr lang="en-US" sz="1500" dirty="0"/>
              <a:t>     </a:t>
            </a:r>
            <a:r>
              <a:rPr lang="en-US" sz="1500" i="1" dirty="0">
                <a:latin typeface="Arial Narrow" pitchFamily="34" charset="0"/>
              </a:rPr>
              <a:t>Only the plate umpire may interfere with the catcher and only on a cleanly caught ball or a pitched ball that doesn</a:t>
            </a:r>
            <a:r>
              <a:rPr lang="en-US" sz="1500" i="1" dirty="0"/>
              <a:t>’</a:t>
            </a:r>
            <a:r>
              <a:rPr lang="en-US" sz="1500" i="1" dirty="0">
                <a:latin typeface="Arial Narrow" pitchFamily="34" charset="0"/>
              </a:rPr>
              <a:t>t cause the catcher to move from his/her position.  If the catcher errs on the ball, the umpire will be considered part of the field, and no interference results.</a:t>
            </a:r>
          </a:p>
          <a:p>
            <a:pPr eaLnBrk="1" hangingPunct="1"/>
            <a:endParaRPr lang="en-US" sz="1500" dirty="0"/>
          </a:p>
          <a:p>
            <a:pPr eaLnBrk="1" hangingPunct="1"/>
            <a:r>
              <a:rPr lang="en-US" sz="1500" dirty="0"/>
              <a:t>(2) Hit by batted ball before passing a fielder.</a:t>
            </a:r>
          </a:p>
          <a:p>
            <a:pPr eaLnBrk="1" hangingPunct="1"/>
            <a:r>
              <a:rPr lang="en-US" sz="1500" dirty="0"/>
              <a:t>         Note:  On a 60' diamond this should never happen because we are </a:t>
            </a:r>
          </a:p>
          <a:p>
            <a:pPr eaLnBrk="1" hangingPunct="1"/>
            <a:r>
              <a:rPr lang="en-US" sz="1500" dirty="0"/>
              <a:t>always behind the defense and on a 90' diamond this can and does happen.  </a:t>
            </a:r>
          </a:p>
          <a:p>
            <a:pPr eaLnBrk="1" hangingPunct="1"/>
            <a:endParaRPr lang="en-US" sz="1500" dirty="0"/>
          </a:p>
          <a:p>
            <a:pPr eaLnBrk="1" hangingPunct="1"/>
            <a:r>
              <a:rPr lang="en-US" sz="1500" dirty="0"/>
              <a:t>Be alert…….you can get hurt badly.</a:t>
            </a:r>
          </a:p>
          <a:p>
            <a:pPr eaLnBrk="1" hangingPunct="1"/>
            <a:endParaRPr lang="en-US" sz="1500" dirty="0"/>
          </a:p>
        </p:txBody>
      </p:sp>
    </p:spTree>
    <p:extLst>
      <p:ext uri="{BB962C8B-B14F-4D97-AF65-F5344CB8AC3E}">
        <p14:creationId xmlns:p14="http://schemas.microsoft.com/office/powerpoint/2010/main" val="49258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77EF4D0D-903B-4C3A-B225-DA5CF6C427E5}" type="slidenum">
              <a:rPr lang="en-US" smtClean="0"/>
              <a:pPr/>
              <a:t>21</a:t>
            </a:fld>
            <a:endParaRPr lang="en-US"/>
          </a:p>
        </p:txBody>
      </p:sp>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0:02 total 1:40</a:t>
            </a:r>
          </a:p>
        </p:txBody>
      </p:sp>
    </p:spTree>
    <p:extLst>
      <p:ext uri="{BB962C8B-B14F-4D97-AF65-F5344CB8AC3E}">
        <p14:creationId xmlns:p14="http://schemas.microsoft.com/office/powerpoint/2010/main" val="2604671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0:02 total 1:31</a:t>
            </a:r>
            <a:endParaRPr lang="en-GB" dirty="0"/>
          </a:p>
          <a:p>
            <a:endParaRPr lang="en-GB" dirty="0"/>
          </a:p>
          <a:p>
            <a:r>
              <a:rPr lang="en-GB" dirty="0"/>
              <a:t>The strike zone is BIG.  Nothing is more boring than a game full of walks. </a:t>
            </a:r>
          </a:p>
          <a:p>
            <a:endParaRPr lang="en-GB" dirty="0"/>
          </a:p>
          <a:p>
            <a:r>
              <a:rPr lang="en-GB" dirty="0" err="1"/>
              <a:t>Consistancy</a:t>
            </a:r>
            <a:r>
              <a:rPr lang="en-GB" dirty="0"/>
              <a:t> is critical in calling a good game. Whatever is a strike in the first inning needs to be a strike at the end of the game.</a:t>
            </a:r>
          </a:p>
          <a:p>
            <a:endParaRPr lang="en-GB" dirty="0"/>
          </a:p>
          <a:p>
            <a:r>
              <a:rPr lang="en-GB" dirty="0"/>
              <a:t>We all miss pitches.  Do not try to do any makeup calls.</a:t>
            </a:r>
            <a:endParaRPr lang="en-CA" dirty="0"/>
          </a:p>
        </p:txBody>
      </p:sp>
      <p:sp>
        <p:nvSpPr>
          <p:cNvPr id="4" name="Slide Number Placeholder 3"/>
          <p:cNvSpPr>
            <a:spLocks noGrp="1"/>
          </p:cNvSpPr>
          <p:nvPr>
            <p:ph type="sldNum" sz="quarter" idx="10"/>
          </p:nvPr>
        </p:nvSpPr>
        <p:spPr/>
        <p:txBody>
          <a:bodyPr/>
          <a:lstStyle/>
          <a:p>
            <a:pPr>
              <a:defRPr/>
            </a:pPr>
            <a:fld id="{07CD87EC-ACB8-4BAE-84B0-785A9416B2B9}" type="slidenum">
              <a:rPr lang="en-US" smtClean="0"/>
              <a:pPr>
                <a:defRPr/>
              </a:pPr>
              <a:t>22</a:t>
            </a:fld>
            <a:endParaRPr lang="en-US"/>
          </a:p>
        </p:txBody>
      </p:sp>
    </p:spTree>
    <p:extLst>
      <p:ext uri="{BB962C8B-B14F-4D97-AF65-F5344CB8AC3E}">
        <p14:creationId xmlns:p14="http://schemas.microsoft.com/office/powerpoint/2010/main" val="166324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0:05</a:t>
            </a:r>
            <a:r>
              <a:rPr lang="en-US" baseline="0" dirty="0"/>
              <a:t> total 1:49</a:t>
            </a:r>
            <a:endParaRPr lang="en-US" dirty="0"/>
          </a:p>
        </p:txBody>
      </p:sp>
      <p:sp>
        <p:nvSpPr>
          <p:cNvPr id="4" name="Slide Number Placeholder 3"/>
          <p:cNvSpPr>
            <a:spLocks noGrp="1"/>
          </p:cNvSpPr>
          <p:nvPr>
            <p:ph type="sldNum" sz="quarter" idx="10"/>
          </p:nvPr>
        </p:nvSpPr>
        <p:spPr/>
        <p:txBody>
          <a:bodyPr/>
          <a:lstStyle/>
          <a:p>
            <a:pPr>
              <a:defRPr/>
            </a:pPr>
            <a:fld id="{07CD87EC-ACB8-4BAE-84B0-785A9416B2B9}" type="slidenum">
              <a:rPr lang="en-US" smtClean="0"/>
              <a:pPr>
                <a:defRPr/>
              </a:pPr>
              <a:t>23</a:t>
            </a:fld>
            <a:endParaRPr lang="en-US"/>
          </a:p>
        </p:txBody>
      </p:sp>
    </p:spTree>
    <p:extLst>
      <p:ext uri="{BB962C8B-B14F-4D97-AF65-F5344CB8AC3E}">
        <p14:creationId xmlns:p14="http://schemas.microsoft.com/office/powerpoint/2010/main" val="3687416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0:03 total 1:43</a:t>
            </a:r>
          </a:p>
        </p:txBody>
      </p:sp>
      <p:sp>
        <p:nvSpPr>
          <p:cNvPr id="4" name="Slide Number Placeholder 3"/>
          <p:cNvSpPr>
            <a:spLocks noGrp="1"/>
          </p:cNvSpPr>
          <p:nvPr>
            <p:ph type="sldNum" sz="quarter" idx="5"/>
          </p:nvPr>
        </p:nvSpPr>
        <p:spPr/>
        <p:txBody>
          <a:bodyPr/>
          <a:lstStyle/>
          <a:p>
            <a:pPr>
              <a:defRPr/>
            </a:pPr>
            <a:fld id="{07CD87EC-ACB8-4BAE-84B0-785A9416B2B9}" type="slidenum">
              <a:rPr lang="en-US" smtClean="0"/>
              <a:pPr>
                <a:defRPr/>
              </a:pPr>
              <a:t>25</a:t>
            </a:fld>
            <a:endParaRPr lang="en-US"/>
          </a:p>
        </p:txBody>
      </p:sp>
    </p:spTree>
    <p:extLst>
      <p:ext uri="{BB962C8B-B14F-4D97-AF65-F5344CB8AC3E}">
        <p14:creationId xmlns:p14="http://schemas.microsoft.com/office/powerpoint/2010/main" val="233840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679DF279-DF7D-488F-8594-2EEC22046A70}" type="slidenum">
              <a:rPr lang="en-US" smtClean="0"/>
              <a:pPr/>
              <a:t>26</a:t>
            </a:fld>
            <a:endParaRPr lang="en-US"/>
          </a:p>
        </p:txBody>
      </p:sp>
      <p:sp>
        <p:nvSpPr>
          <p:cNvPr id="79874" name="Rectangle 2"/>
          <p:cNvSpPr>
            <a:spLocks noGrp="1" noRot="1" noChangeAspect="1" noChangeArrowheads="1" noTextEdit="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700" dirty="0"/>
              <a:t>0:03</a:t>
            </a:r>
            <a:r>
              <a:rPr lang="en-US" sz="1700" baseline="0" dirty="0"/>
              <a:t> total 1:52</a:t>
            </a:r>
            <a:endParaRPr lang="en-US" sz="1700" dirty="0"/>
          </a:p>
          <a:p>
            <a:pPr eaLnBrk="1" hangingPunct="1"/>
            <a:endParaRPr lang="en-US" sz="1700" dirty="0"/>
          </a:p>
          <a:p>
            <a:pPr eaLnBrk="1" hangingPunct="1"/>
            <a:r>
              <a:rPr lang="en-US" sz="1700" dirty="0"/>
              <a:t>Make sure they know who is out.  </a:t>
            </a:r>
          </a:p>
          <a:p>
            <a:pPr eaLnBrk="1" hangingPunct="1"/>
            <a:endParaRPr lang="en-US" sz="1700" dirty="0"/>
          </a:p>
          <a:p>
            <a:pPr eaLnBrk="1" hangingPunct="1"/>
            <a:r>
              <a:rPr lang="en-US" sz="1700" dirty="0"/>
              <a:t>The following runner (the 2nd runner) is out.</a:t>
            </a:r>
          </a:p>
        </p:txBody>
      </p:sp>
    </p:spTree>
    <p:extLst>
      <p:ext uri="{BB962C8B-B14F-4D97-AF65-F5344CB8AC3E}">
        <p14:creationId xmlns:p14="http://schemas.microsoft.com/office/powerpoint/2010/main" val="3998143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C9B12AA7-56AE-4083-9579-DB9526624F06}" type="slidenum">
              <a:rPr lang="en-US" smtClean="0"/>
              <a:pPr/>
              <a:t>28</a:t>
            </a:fld>
            <a:endParaRPr lang="en-US"/>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700" dirty="0"/>
              <a:t>0:02</a:t>
            </a:r>
            <a:r>
              <a:rPr lang="en-US" sz="1700" baseline="0" dirty="0"/>
              <a:t> total 1:41</a:t>
            </a:r>
            <a:endParaRPr lang="en-US" sz="1700" dirty="0"/>
          </a:p>
          <a:p>
            <a:pPr eaLnBrk="1" hangingPunct="1"/>
            <a:endParaRPr lang="en-US" sz="1700" dirty="0"/>
          </a:p>
          <a:p>
            <a:pPr eaLnBrk="1" hangingPunct="1"/>
            <a:r>
              <a:rPr lang="en-US" sz="1700" dirty="0"/>
              <a:t>Go over the two base awards for TIME OF PITCH:</a:t>
            </a:r>
          </a:p>
          <a:p>
            <a:pPr eaLnBrk="1" hangingPunct="1"/>
            <a:endParaRPr lang="en-US" sz="1700" dirty="0"/>
          </a:p>
          <a:p>
            <a:pPr eaLnBrk="1" hangingPunct="1"/>
            <a:r>
              <a:rPr lang="en-US" sz="1700" dirty="0"/>
              <a:t>1.  Thrown ball into dead ball territory on 1st play by infielder</a:t>
            </a:r>
          </a:p>
          <a:p>
            <a:pPr eaLnBrk="1" hangingPunct="1"/>
            <a:r>
              <a:rPr lang="en-US" sz="1700" dirty="0"/>
              <a:t>2.  Fielder deflects wild pitch into dead ball territory</a:t>
            </a:r>
          </a:p>
          <a:p>
            <a:pPr eaLnBrk="1" hangingPunct="1"/>
            <a:r>
              <a:rPr lang="en-US" sz="1700" dirty="0"/>
              <a:t>3.  Fielder deflects batted ball into dead ball territory</a:t>
            </a:r>
          </a:p>
          <a:p>
            <a:pPr eaLnBrk="1" hangingPunct="1"/>
            <a:r>
              <a:rPr lang="en-US" sz="1700" dirty="0"/>
              <a:t>4.  Fair batted ball bounces over or flies through fence</a:t>
            </a:r>
          </a:p>
          <a:p>
            <a:pPr eaLnBrk="1" hangingPunct="1"/>
            <a:endParaRPr lang="en-US" sz="1700" dirty="0"/>
          </a:p>
          <a:p>
            <a:pPr eaLnBrk="1" hangingPunct="1"/>
            <a:r>
              <a:rPr lang="en-US" sz="1700" dirty="0"/>
              <a:t> </a:t>
            </a:r>
          </a:p>
        </p:txBody>
      </p:sp>
    </p:spTree>
    <p:extLst>
      <p:ext uri="{BB962C8B-B14F-4D97-AF65-F5344CB8AC3E}">
        <p14:creationId xmlns:p14="http://schemas.microsoft.com/office/powerpoint/2010/main" val="3461808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72515EAD-6CBE-4D4C-A24B-ADFDB324F5C2}" type="slidenum">
              <a:rPr lang="en-US" smtClean="0"/>
              <a:pPr/>
              <a:t>29</a:t>
            </a:fld>
            <a:endParaRPr lang="en-US"/>
          </a:p>
        </p:txBody>
      </p:sp>
      <p:sp>
        <p:nvSpPr>
          <p:cNvPr id="87042" name="Rectangle 2"/>
          <p:cNvSpPr>
            <a:spLocks noGrp="1" noRot="1" noChangeAspect="1" noChangeArrowheads="1" noTextEdit="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pPr marL="241300" indent="-241300" eaLnBrk="1" hangingPunct="1"/>
            <a:r>
              <a:rPr lang="en-US" sz="1500" dirty="0"/>
              <a:t>0:03 total 1:44</a:t>
            </a:r>
          </a:p>
          <a:p>
            <a:pPr marL="241300" indent="-241300" eaLnBrk="1" hangingPunct="1"/>
            <a:endParaRPr lang="en-US" sz="1500" dirty="0"/>
          </a:p>
          <a:p>
            <a:pPr marL="241300" indent="-241300" eaLnBrk="1" hangingPunct="1"/>
            <a:r>
              <a:rPr lang="en-US" sz="1500" dirty="0"/>
              <a:t>Two base awards at 'TIME OF THROW":</a:t>
            </a:r>
          </a:p>
          <a:p>
            <a:pPr marL="241300" indent="-241300" eaLnBrk="1" hangingPunct="1"/>
            <a:endParaRPr lang="en-US" sz="1500" dirty="0"/>
          </a:p>
          <a:p>
            <a:pPr marL="241300" indent="-241300" eaLnBrk="1" hangingPunct="1"/>
            <a:r>
              <a:rPr lang="en-US" sz="1500" dirty="0"/>
              <a:t>Time of throw means when the ball was released out of the hand, not when it </a:t>
            </a:r>
          </a:p>
          <a:p>
            <a:pPr marL="241300" indent="-241300" eaLnBrk="1" hangingPunct="1"/>
            <a:r>
              <a:rPr lang="en-US" sz="1500" dirty="0"/>
              <a:t>passed the defensive player, not when it when out of play, but when the ball </a:t>
            </a:r>
          </a:p>
          <a:p>
            <a:pPr marL="241300" indent="-241300" eaLnBrk="1" hangingPunct="1"/>
            <a:r>
              <a:rPr lang="en-US" sz="1500" dirty="0"/>
              <a:t>was released.</a:t>
            </a:r>
          </a:p>
          <a:p>
            <a:pPr marL="241300" indent="-241300" eaLnBrk="1" hangingPunct="1"/>
            <a:endParaRPr lang="en-US" sz="1500" dirty="0"/>
          </a:p>
          <a:p>
            <a:pPr marL="241300" indent="-241300" eaLnBrk="1" hangingPunct="1"/>
            <a:r>
              <a:rPr lang="en-US" sz="1500" dirty="0"/>
              <a:t>1. Subsequent (not first) play by an infielder</a:t>
            </a:r>
          </a:p>
          <a:p>
            <a:pPr marL="241300" indent="-241300" eaLnBrk="1" hangingPunct="1"/>
            <a:r>
              <a:rPr lang="en-US" sz="1500" dirty="0"/>
              <a:t>2. Thrown ball by an outfielder goes into dead ball territory,</a:t>
            </a:r>
          </a:p>
          <a:p>
            <a:pPr marL="241300" indent="-241300" eaLnBrk="1" hangingPunct="1"/>
            <a:r>
              <a:rPr lang="en-US" sz="1500" dirty="0"/>
              <a:t>not a batted ball, but thrown by a fielder into dead ball territory, i.e. </a:t>
            </a:r>
          </a:p>
          <a:p>
            <a:pPr marL="241300" indent="-241300" eaLnBrk="1" hangingPunct="1"/>
            <a:r>
              <a:rPr lang="en-US" sz="1500" dirty="0"/>
              <a:t>catcher's throw on pick-off or to prevent a steal.</a:t>
            </a:r>
          </a:p>
          <a:p>
            <a:pPr marL="241300" indent="-241300" eaLnBrk="1" hangingPunct="1"/>
            <a:r>
              <a:rPr lang="en-US" sz="1500" dirty="0"/>
              <a:t>3. Relay throw by anyone.</a:t>
            </a:r>
          </a:p>
          <a:p>
            <a:pPr marL="241300" indent="-241300" eaLnBrk="1" hangingPunct="1"/>
            <a:r>
              <a:rPr lang="en-US" sz="1500" dirty="0"/>
              <a:t>4. Any fielder throwing ball into dead ball territory if all runners including </a:t>
            </a:r>
          </a:p>
          <a:p>
            <a:pPr marL="241300" indent="-241300" eaLnBrk="1" hangingPunct="1"/>
            <a:r>
              <a:rPr lang="en-US" sz="1500" dirty="0"/>
              <a:t>batter-runner have advanced at least one base </a:t>
            </a:r>
          </a:p>
          <a:p>
            <a:pPr marL="241300" indent="-241300" eaLnBrk="1" hangingPunct="1"/>
            <a:r>
              <a:rPr lang="en-US" sz="1500" dirty="0"/>
              <a:t>5. </a:t>
            </a:r>
            <a:r>
              <a:rPr lang="en-US" sz="1500" b="1" dirty="0"/>
              <a:t>THROWN BY A FIELDER NOT PRECEDED BY A BATTED BALL E.G. CATCHERS PICK-OFF THROW OR THROW TO PREVENT STEAL</a:t>
            </a:r>
          </a:p>
          <a:p>
            <a:pPr marL="241300" indent="-241300">
              <a:spcBef>
                <a:spcPct val="0"/>
              </a:spcBef>
            </a:pPr>
            <a:endParaRPr lang="en-US" sz="1500" dirty="0"/>
          </a:p>
        </p:txBody>
      </p:sp>
    </p:spTree>
    <p:extLst>
      <p:ext uri="{BB962C8B-B14F-4D97-AF65-F5344CB8AC3E}">
        <p14:creationId xmlns:p14="http://schemas.microsoft.com/office/powerpoint/2010/main" val="1217558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AF50E623-592B-4A3D-BD3D-DFA98B595FA1}" type="slidenum">
              <a:rPr lang="en-US" smtClean="0"/>
              <a:pPr/>
              <a:t>30</a:t>
            </a:fld>
            <a:endParaRPr lang="en-US"/>
          </a:p>
        </p:txBody>
      </p:sp>
      <p:sp>
        <p:nvSpPr>
          <p:cNvPr id="58370"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0:03 total 1:24</a:t>
            </a:r>
          </a:p>
        </p:txBody>
      </p:sp>
    </p:spTree>
    <p:extLst>
      <p:ext uri="{BB962C8B-B14F-4D97-AF65-F5344CB8AC3E}">
        <p14:creationId xmlns:p14="http://schemas.microsoft.com/office/powerpoint/2010/main" val="742672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61F54B36-E42C-490D-BD8B-2CD0F188D3AA}" type="slidenum">
              <a:rPr lang="en-US" smtClean="0"/>
              <a:pPr/>
              <a:t>31</a:t>
            </a:fld>
            <a:endParaRPr lang="en-US"/>
          </a:p>
        </p:txBody>
      </p:sp>
      <p:sp>
        <p:nvSpPr>
          <p:cNvPr id="62466"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0:02</a:t>
            </a:r>
            <a:r>
              <a:rPr lang="en-US" baseline="0" dirty="0"/>
              <a:t> total 1:47</a:t>
            </a:r>
            <a:endParaRPr lang="en-US" dirty="0"/>
          </a:p>
        </p:txBody>
      </p:sp>
    </p:spTree>
    <p:extLst>
      <p:ext uri="{BB962C8B-B14F-4D97-AF65-F5344CB8AC3E}">
        <p14:creationId xmlns:p14="http://schemas.microsoft.com/office/powerpoint/2010/main" val="373262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0:05 to 0:08</a:t>
            </a:r>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pPr>
              <a:defRPr/>
            </a:pPr>
            <a:fld id="{07CD87EC-ACB8-4BAE-84B0-785A9416B2B9}" type="slidenum">
              <a:rPr lang="en-US" smtClean="0"/>
              <a:pPr>
                <a:defRPr/>
              </a:pPr>
              <a:t>3</a:t>
            </a:fld>
            <a:endParaRPr lang="en-US"/>
          </a:p>
        </p:txBody>
      </p:sp>
    </p:spTree>
    <p:extLst>
      <p:ext uri="{BB962C8B-B14F-4D97-AF65-F5344CB8AC3E}">
        <p14:creationId xmlns:p14="http://schemas.microsoft.com/office/powerpoint/2010/main" val="706573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D7021EAD-3948-4A24-A11E-763AE4CD00D3}" type="slidenum">
              <a:rPr lang="en-US" smtClean="0"/>
              <a:pPr/>
              <a:t>32</a:t>
            </a:fld>
            <a:endParaRPr lang="en-US"/>
          </a:p>
        </p:txBody>
      </p:sp>
      <p:sp>
        <p:nvSpPr>
          <p:cNvPr id="50178"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500" dirty="0"/>
              <a:t>0:02</a:t>
            </a:r>
            <a:r>
              <a:rPr lang="en-US" sz="1500" baseline="0" dirty="0"/>
              <a:t> total 1:29</a:t>
            </a:r>
            <a:endParaRPr lang="en-US" sz="1500" dirty="0"/>
          </a:p>
          <a:p>
            <a:pPr eaLnBrk="1" hangingPunct="1"/>
            <a:endParaRPr lang="en-US" sz="1500" dirty="0"/>
          </a:p>
          <a:p>
            <a:pPr eaLnBrk="1" hangingPunct="1"/>
            <a:r>
              <a:rPr lang="en-US" sz="1500" dirty="0"/>
              <a:t>The interference does not have to be physical contact.</a:t>
            </a:r>
          </a:p>
          <a:p>
            <a:pPr eaLnBrk="1" hangingPunct="1"/>
            <a:endParaRPr lang="en-US" sz="1500" dirty="0"/>
          </a:p>
          <a:p>
            <a:pPr eaLnBrk="1" hangingPunct="1"/>
            <a:r>
              <a:rPr lang="en-US" sz="1500" dirty="0"/>
              <a:t>A runner dances in front of the fielder who is trying to field the ball COULD be ruled out if, in your judgment, he hindered that fielder.</a:t>
            </a:r>
          </a:p>
          <a:p>
            <a:pPr eaLnBrk="1" hangingPunct="1"/>
            <a:endParaRPr lang="en-US" sz="1500" dirty="0"/>
          </a:p>
          <a:p>
            <a:pPr eaLnBrk="1" hangingPunct="1"/>
            <a:endParaRPr lang="en-US" dirty="0"/>
          </a:p>
        </p:txBody>
      </p:sp>
    </p:spTree>
    <p:extLst>
      <p:ext uri="{BB962C8B-B14F-4D97-AF65-F5344CB8AC3E}">
        <p14:creationId xmlns:p14="http://schemas.microsoft.com/office/powerpoint/2010/main" val="3955043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157BEBB6-8A05-4E8B-8C21-DD79AE83EA3A}" type="slidenum">
              <a:rPr lang="en-US" smtClean="0"/>
              <a:pPr/>
              <a:t>33</a:t>
            </a:fld>
            <a:endParaRPr lang="en-US"/>
          </a:p>
        </p:txBody>
      </p:sp>
      <p:sp>
        <p:nvSpPr>
          <p:cNvPr id="89090"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CA" sz="1700" dirty="0"/>
              <a:t>0:01 total 1:56</a:t>
            </a:r>
          </a:p>
          <a:p>
            <a:pPr eaLnBrk="1" hangingPunct="1"/>
            <a:endParaRPr lang="en-CA" sz="1700" dirty="0"/>
          </a:p>
          <a:p>
            <a:pPr eaLnBrk="1" hangingPunct="1"/>
            <a:r>
              <a:rPr lang="en-CA" sz="1700" dirty="0"/>
              <a:t>DISCUSS HOW A RUNNER CREATES THEIR BASELINE</a:t>
            </a:r>
          </a:p>
          <a:p>
            <a:pPr eaLnBrk="1" hangingPunct="1"/>
            <a:endParaRPr lang="en-CA" sz="1700" dirty="0"/>
          </a:p>
          <a:p>
            <a:pPr eaLnBrk="1" hangingPunct="1"/>
            <a:r>
              <a:rPr lang="en-CA" sz="1700" dirty="0"/>
              <a:t>DISCUSS RUN-DOWNS</a:t>
            </a:r>
          </a:p>
        </p:txBody>
      </p:sp>
    </p:spTree>
    <p:extLst>
      <p:ext uri="{BB962C8B-B14F-4D97-AF65-F5344CB8AC3E}">
        <p14:creationId xmlns:p14="http://schemas.microsoft.com/office/powerpoint/2010/main" val="2915750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2F74C5D2-E8C4-47AA-9EFB-38497FE7302D}" type="slidenum">
              <a:rPr lang="en-US" smtClean="0"/>
              <a:pPr/>
              <a:t>34</a:t>
            </a:fld>
            <a:endParaRPr lang="en-US"/>
          </a:p>
        </p:txBody>
      </p:sp>
      <p:sp>
        <p:nvSpPr>
          <p:cNvPr id="69634" name="Rectangle 2"/>
          <p:cNvSpPr>
            <a:spLocks noGrp="1" noRot="1" noChangeAspect="1" noChangeArrowheads="1" noTextEdit="1"/>
          </p:cNvSpPr>
          <p:nvPr>
            <p:ph type="sldImg"/>
          </p:nvPr>
        </p:nvSpPr>
        <p:spPr>
          <a:xfrm>
            <a:off x="952500" y="193675"/>
            <a:ext cx="5411788" cy="4059238"/>
          </a:xfrm>
          <a:solidFill>
            <a:srgbClr val="FFFFFF"/>
          </a:solidFill>
          <a:ln/>
        </p:spPr>
      </p:sp>
      <p:sp>
        <p:nvSpPr>
          <p:cNvPr id="69635" name="Rectangle 3"/>
          <p:cNvSpPr>
            <a:spLocks noGrp="1" noChangeArrowheads="1"/>
          </p:cNvSpPr>
          <p:nvPr>
            <p:ph type="body" idx="1"/>
          </p:nvPr>
        </p:nvSpPr>
        <p:spPr>
          <a:xfrm>
            <a:off x="0" y="4473576"/>
            <a:ext cx="7315200" cy="4519258"/>
          </a:xfrm>
          <a:noFill/>
          <a:ln/>
        </p:spPr>
        <p:txBody>
          <a:bodyPr lIns="289984" rIns="289984" bIns="0">
            <a:spAutoFit/>
          </a:bodyPr>
          <a:lstStyle/>
          <a:p>
            <a:pPr algn="just" eaLnBrk="1" hangingPunct="1"/>
            <a:r>
              <a:rPr lang="en-US" sz="1500" b="0" dirty="0">
                <a:latin typeface="Arial" charset="0"/>
              </a:rPr>
              <a:t>0:02 total 1:55</a:t>
            </a:r>
          </a:p>
          <a:p>
            <a:pPr algn="just" eaLnBrk="1" hangingPunct="1"/>
            <a:endParaRPr lang="en-US" sz="1500" b="1" dirty="0">
              <a:latin typeface="Arial" charset="0"/>
            </a:endParaRPr>
          </a:p>
          <a:p>
            <a:pPr algn="just" eaLnBrk="1" hangingPunct="1"/>
            <a:r>
              <a:rPr lang="en-US" sz="1500" b="1" dirty="0">
                <a:latin typeface="Arial" charset="0"/>
              </a:rPr>
              <a:t>7.08</a:t>
            </a:r>
            <a:r>
              <a:rPr lang="en-US" sz="1500" dirty="0">
                <a:latin typeface="Arial" charset="0"/>
              </a:rPr>
              <a:t>(</a:t>
            </a:r>
            <a:r>
              <a:rPr lang="en-US" sz="1500" b="1" dirty="0">
                <a:latin typeface="Arial" charset="0"/>
              </a:rPr>
              <a:t>a</a:t>
            </a:r>
            <a:r>
              <a:rPr lang="en-US" sz="1500" dirty="0">
                <a:latin typeface="Arial" charset="0"/>
              </a:rPr>
              <a:t>) A runner is out when:</a:t>
            </a:r>
          </a:p>
          <a:p>
            <a:pPr algn="just" eaLnBrk="1" hangingPunct="1">
              <a:spcAft>
                <a:spcPts val="513"/>
              </a:spcAft>
            </a:pPr>
            <a:r>
              <a:rPr lang="en-US" sz="1500" dirty="0">
                <a:latin typeface="Arial" charset="0"/>
              </a:rPr>
              <a:t>(</a:t>
            </a:r>
            <a:r>
              <a:rPr lang="en-US" sz="1500" b="1" dirty="0">
                <a:latin typeface="Arial" charset="0"/>
              </a:rPr>
              <a:t>3</a:t>
            </a:r>
            <a:r>
              <a:rPr lang="en-US" sz="1500" dirty="0">
                <a:latin typeface="Arial" charset="0"/>
              </a:rPr>
              <a:t>) Runner does not slide or attempt to get around a fielder who has the ball and is awaiting to make the tag;</a:t>
            </a:r>
          </a:p>
          <a:p>
            <a:pPr algn="ctr" eaLnBrk="1" hangingPunct="1">
              <a:spcAft>
                <a:spcPts val="513"/>
              </a:spcAft>
            </a:pPr>
            <a:r>
              <a:rPr lang="en-US" sz="1500" b="1" i="1" dirty="0">
                <a:latin typeface="Arial" charset="0"/>
              </a:rPr>
              <a:t>Comments</a:t>
            </a:r>
            <a:r>
              <a:rPr lang="en-US" sz="1500" dirty="0">
                <a:latin typeface="Arial" charset="0"/>
              </a:rPr>
              <a:t>:</a:t>
            </a:r>
          </a:p>
          <a:p>
            <a:pPr algn="just" eaLnBrk="1" hangingPunct="1">
              <a:spcAft>
                <a:spcPts val="513"/>
              </a:spcAft>
            </a:pPr>
            <a:r>
              <a:rPr lang="en-US" sz="1500" dirty="0">
                <a:latin typeface="Arial" charset="0"/>
              </a:rPr>
              <a:t>This is the most misunderstood rule in the book.  It is easily broken down as follows:</a:t>
            </a:r>
            <a:endParaRPr lang="en-US" sz="1500" i="1" dirty="0">
              <a:latin typeface="Arial" charset="0"/>
            </a:endParaRPr>
          </a:p>
          <a:p>
            <a:pPr marL="481013" lvl="2" indent="57150" algn="just" eaLnBrk="1" hangingPunct="1">
              <a:spcAft>
                <a:spcPts val="513"/>
              </a:spcAft>
            </a:pPr>
            <a:r>
              <a:rPr lang="en-US" sz="1500" i="1" dirty="0">
                <a:latin typeface="Arial" charset="0"/>
              </a:rPr>
              <a:t>1) There is NO </a:t>
            </a:r>
            <a:r>
              <a:rPr lang="en-US" sz="1500" b="1" i="1" dirty="0"/>
              <a:t>“</a:t>
            </a:r>
            <a:r>
              <a:rPr lang="en-US" sz="1500" b="1" i="1" dirty="0">
                <a:latin typeface="Arial" charset="0"/>
              </a:rPr>
              <a:t>MUST SLIDE</a:t>
            </a:r>
            <a:r>
              <a:rPr lang="en-US" sz="1500" b="1" i="1" dirty="0"/>
              <a:t>”</a:t>
            </a:r>
            <a:r>
              <a:rPr lang="en-US" sz="1500" i="1" dirty="0">
                <a:latin typeface="Arial" charset="0"/>
              </a:rPr>
              <a:t> rule and no League may create one.</a:t>
            </a:r>
          </a:p>
          <a:p>
            <a:pPr marL="481013" lvl="2" indent="57150" algn="just" eaLnBrk="1" hangingPunct="1">
              <a:spcAft>
                <a:spcPts val="513"/>
              </a:spcAft>
            </a:pPr>
            <a:r>
              <a:rPr lang="en-US" sz="1500" i="1" dirty="0">
                <a:latin typeface="Arial" charset="0"/>
              </a:rPr>
              <a:t>2) The fielder must </a:t>
            </a:r>
            <a:r>
              <a:rPr lang="en-US" sz="1500" b="1" i="1" dirty="0">
                <a:latin typeface="Arial" charset="0"/>
              </a:rPr>
              <a:t>have the ball </a:t>
            </a:r>
            <a:r>
              <a:rPr lang="en-US" sz="1500" i="1" dirty="0">
                <a:latin typeface="Arial" charset="0"/>
              </a:rPr>
              <a:t>in his possession; AND</a:t>
            </a:r>
          </a:p>
          <a:p>
            <a:pPr marL="481013" lvl="2" indent="57150" algn="just" eaLnBrk="1" hangingPunct="1">
              <a:spcAft>
                <a:spcPts val="513"/>
              </a:spcAft>
            </a:pPr>
            <a:r>
              <a:rPr lang="en-US" sz="1500" i="1" dirty="0">
                <a:latin typeface="Arial" charset="0"/>
              </a:rPr>
              <a:t>3) The fielder must be </a:t>
            </a:r>
            <a:r>
              <a:rPr lang="en-US" sz="1500" b="1" i="1" dirty="0">
                <a:latin typeface="Arial" charset="0"/>
              </a:rPr>
              <a:t>WAITING </a:t>
            </a:r>
            <a:r>
              <a:rPr lang="en-US" sz="1500" i="1" dirty="0">
                <a:latin typeface="Arial" charset="0"/>
              </a:rPr>
              <a:t>to make the tag; </a:t>
            </a:r>
            <a:r>
              <a:rPr lang="en-US" sz="1500" b="1" i="1" dirty="0">
                <a:latin typeface="Arial" charset="0"/>
              </a:rPr>
              <a:t>IF BOTH </a:t>
            </a:r>
            <a:r>
              <a:rPr lang="en-US" sz="1500" i="1" dirty="0">
                <a:latin typeface="Arial" charset="0"/>
              </a:rPr>
              <a:t>of those two criteria are satisfied, then the runner must </a:t>
            </a:r>
            <a:r>
              <a:rPr lang="en-US" sz="1500" b="1" i="1" dirty="0">
                <a:latin typeface="Arial" charset="0"/>
              </a:rPr>
              <a:t>EITHER:</a:t>
            </a:r>
            <a:r>
              <a:rPr lang="en-US" sz="1500" i="1" dirty="0">
                <a:latin typeface="Arial" charset="0"/>
              </a:rPr>
              <a:t> (1) </a:t>
            </a:r>
            <a:r>
              <a:rPr lang="en-US" sz="1500" b="1" i="1" dirty="0">
                <a:latin typeface="Arial" charset="0"/>
              </a:rPr>
              <a:t>Slide</a:t>
            </a:r>
            <a:r>
              <a:rPr lang="en-US" sz="1500" i="1" dirty="0">
                <a:latin typeface="Arial" charset="0"/>
              </a:rPr>
              <a:t>; OR (2) </a:t>
            </a:r>
            <a:r>
              <a:rPr lang="en-US" sz="1500" b="1" i="1" dirty="0">
                <a:latin typeface="Arial" charset="0"/>
              </a:rPr>
              <a:t>ATTEMPT </a:t>
            </a:r>
            <a:r>
              <a:rPr lang="en-US" sz="1500" i="1" dirty="0">
                <a:latin typeface="Arial" charset="0"/>
              </a:rPr>
              <a:t>to get around the fielder.</a:t>
            </a:r>
          </a:p>
          <a:p>
            <a:pPr marL="481013" lvl="2" indent="57150" algn="just" eaLnBrk="1" hangingPunct="1">
              <a:spcAft>
                <a:spcPts val="513"/>
              </a:spcAft>
            </a:pPr>
            <a:r>
              <a:rPr lang="en-US" sz="1500" i="1" dirty="0">
                <a:latin typeface="Arial" charset="0"/>
              </a:rPr>
              <a:t>4) The rule says </a:t>
            </a:r>
            <a:r>
              <a:rPr lang="en-US" sz="1500" i="1" dirty="0"/>
              <a:t>“</a:t>
            </a:r>
            <a:r>
              <a:rPr lang="en-US" sz="1500" dirty="0">
                <a:latin typeface="Arial" charset="0"/>
              </a:rPr>
              <a:t>attempt to get around</a:t>
            </a:r>
            <a:r>
              <a:rPr lang="en-US" sz="1500" dirty="0"/>
              <a:t>”</a:t>
            </a:r>
            <a:r>
              <a:rPr lang="en-US" sz="1500" dirty="0">
                <a:latin typeface="Arial" charset="0"/>
              </a:rPr>
              <a:t>.  Contact may occur with no penalty assessed.</a:t>
            </a:r>
          </a:p>
        </p:txBody>
      </p:sp>
    </p:spTree>
    <p:extLst>
      <p:ext uri="{BB962C8B-B14F-4D97-AF65-F5344CB8AC3E}">
        <p14:creationId xmlns:p14="http://schemas.microsoft.com/office/powerpoint/2010/main" val="1415584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0:01 total 1:53</a:t>
            </a:r>
          </a:p>
        </p:txBody>
      </p:sp>
      <p:sp>
        <p:nvSpPr>
          <p:cNvPr id="4" name="Slide Number Placeholder 3"/>
          <p:cNvSpPr>
            <a:spLocks noGrp="1"/>
          </p:cNvSpPr>
          <p:nvPr>
            <p:ph type="sldNum" sz="quarter" idx="10"/>
          </p:nvPr>
        </p:nvSpPr>
        <p:spPr/>
        <p:txBody>
          <a:bodyPr/>
          <a:lstStyle/>
          <a:p>
            <a:pPr>
              <a:defRPr/>
            </a:pPr>
            <a:fld id="{07CD87EC-ACB8-4BAE-84B0-785A9416B2B9}" type="slidenum">
              <a:rPr lang="en-US" smtClean="0"/>
              <a:pPr>
                <a:defRPr/>
              </a:pPr>
              <a:t>35</a:t>
            </a:fld>
            <a:endParaRPr lang="en-US"/>
          </a:p>
        </p:txBody>
      </p:sp>
    </p:spTree>
    <p:extLst>
      <p:ext uri="{BB962C8B-B14F-4D97-AF65-F5344CB8AC3E}">
        <p14:creationId xmlns:p14="http://schemas.microsoft.com/office/powerpoint/2010/main" val="1160808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887CA42-391D-4E9F-BDA1-ABF52F88F2C2}" type="slidenum">
              <a:rPr lang="en-US" smtClean="0"/>
              <a:pPr/>
              <a:t>36</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r>
              <a:rPr lang="en-US" sz="1700" dirty="0"/>
              <a:t>0:03</a:t>
            </a:r>
            <a:r>
              <a:rPr lang="en-US" sz="1700" baseline="0" dirty="0"/>
              <a:t> total :16</a:t>
            </a:r>
            <a:endParaRPr lang="en-US" sz="1700" dirty="0"/>
          </a:p>
          <a:p>
            <a:pPr eaLnBrk="1" hangingPunct="1"/>
            <a:endParaRPr lang="en-US" sz="1700" dirty="0"/>
          </a:p>
          <a:p>
            <a:pPr eaLnBrk="1" hangingPunct="1"/>
            <a:r>
              <a:rPr lang="en-US" sz="1700" dirty="0"/>
              <a:t>PENALTY:</a:t>
            </a:r>
          </a:p>
          <a:p>
            <a:pPr eaLnBrk="1" hangingPunct="1"/>
            <a:endParaRPr lang="en-US" sz="1700" dirty="0"/>
          </a:p>
          <a:p>
            <a:pPr eaLnBrk="1" hangingPunct="1"/>
            <a:r>
              <a:rPr lang="en-US" sz="1700" dirty="0"/>
              <a:t>“TIME”</a:t>
            </a:r>
          </a:p>
          <a:p>
            <a:pPr eaLnBrk="1" hangingPunct="1"/>
            <a:r>
              <a:rPr lang="en-US" sz="1700" dirty="0"/>
              <a:t>BATTER IS OUT</a:t>
            </a:r>
          </a:p>
          <a:p>
            <a:pPr eaLnBrk="1" hangingPunct="1"/>
            <a:r>
              <a:rPr lang="en-US" sz="1700" dirty="0"/>
              <a:t>RUNNERS RETURN TO ORIGINAL BASES</a:t>
            </a:r>
          </a:p>
        </p:txBody>
      </p:sp>
    </p:spTree>
    <p:extLst>
      <p:ext uri="{BB962C8B-B14F-4D97-AF65-F5344CB8AC3E}">
        <p14:creationId xmlns:p14="http://schemas.microsoft.com/office/powerpoint/2010/main" val="3870265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887CA42-391D-4E9F-BDA1-ABF52F88F2C2}" type="slidenum">
              <a:rPr lang="en-US" smtClean="0"/>
              <a:pPr/>
              <a:t>37</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r>
              <a:rPr lang="en-US" sz="1700" dirty="0"/>
              <a:t>0:03</a:t>
            </a:r>
            <a:r>
              <a:rPr lang="en-US" sz="1700" baseline="0" dirty="0"/>
              <a:t> total 0:19</a:t>
            </a:r>
            <a:endParaRPr lang="en-US" sz="1700" dirty="0"/>
          </a:p>
          <a:p>
            <a:pPr eaLnBrk="1" hangingPunct="1"/>
            <a:endParaRPr lang="en-US" sz="1700" dirty="0"/>
          </a:p>
          <a:p>
            <a:pPr eaLnBrk="1" hangingPunct="1"/>
            <a:r>
              <a:rPr lang="en-US" sz="1700" dirty="0"/>
              <a:t>PENALTY:</a:t>
            </a:r>
          </a:p>
          <a:p>
            <a:pPr eaLnBrk="1" hangingPunct="1"/>
            <a:endParaRPr lang="en-US" sz="1700" dirty="0"/>
          </a:p>
          <a:p>
            <a:pPr eaLnBrk="1" hangingPunct="1"/>
            <a:r>
              <a:rPr lang="en-US" sz="1700" dirty="0"/>
              <a:t>“TIME”</a:t>
            </a:r>
          </a:p>
          <a:p>
            <a:pPr eaLnBrk="1" hangingPunct="1"/>
            <a:r>
              <a:rPr lang="en-US" sz="1700" dirty="0"/>
              <a:t>BATTER IS OUT</a:t>
            </a:r>
          </a:p>
          <a:p>
            <a:pPr eaLnBrk="1" hangingPunct="1"/>
            <a:r>
              <a:rPr lang="en-US" sz="1700" dirty="0"/>
              <a:t>RUNNERS RETURN TO ORIGINAL BASES</a:t>
            </a:r>
          </a:p>
        </p:txBody>
      </p:sp>
    </p:spTree>
    <p:extLst>
      <p:ext uri="{BB962C8B-B14F-4D97-AF65-F5344CB8AC3E}">
        <p14:creationId xmlns:p14="http://schemas.microsoft.com/office/powerpoint/2010/main" val="3870265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887CA42-391D-4E9F-BDA1-ABF52F88F2C2}" type="slidenum">
              <a:rPr lang="en-US" smtClean="0"/>
              <a:pPr/>
              <a:t>38</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r>
              <a:rPr lang="en-US" sz="1700" dirty="0"/>
              <a:t>0:03</a:t>
            </a:r>
            <a:r>
              <a:rPr lang="en-US" sz="1700" baseline="0" dirty="0"/>
              <a:t> total 0:22</a:t>
            </a:r>
            <a:endParaRPr lang="en-US" sz="1700" dirty="0"/>
          </a:p>
          <a:p>
            <a:pPr eaLnBrk="1" hangingPunct="1"/>
            <a:endParaRPr lang="en-US" sz="1700" dirty="0"/>
          </a:p>
          <a:p>
            <a:pPr eaLnBrk="1" hangingPunct="1"/>
            <a:r>
              <a:rPr lang="en-US" sz="1700" dirty="0"/>
              <a:t>PENALTY:</a:t>
            </a:r>
          </a:p>
          <a:p>
            <a:pPr eaLnBrk="1" hangingPunct="1"/>
            <a:endParaRPr lang="en-US" sz="1700" dirty="0"/>
          </a:p>
          <a:p>
            <a:pPr eaLnBrk="1" hangingPunct="1"/>
            <a:r>
              <a:rPr lang="en-US" sz="1700" dirty="0"/>
              <a:t>“TIME”</a:t>
            </a:r>
          </a:p>
          <a:p>
            <a:pPr eaLnBrk="1" hangingPunct="1"/>
            <a:r>
              <a:rPr lang="en-US" sz="1700" dirty="0"/>
              <a:t>BATTER IS OUT</a:t>
            </a:r>
          </a:p>
          <a:p>
            <a:pPr eaLnBrk="1" hangingPunct="1"/>
            <a:r>
              <a:rPr lang="en-US" sz="1700" dirty="0"/>
              <a:t>RUNNERS RETURN TO ORIGINAL BASES</a:t>
            </a:r>
          </a:p>
        </p:txBody>
      </p:sp>
    </p:spTree>
    <p:extLst>
      <p:ext uri="{BB962C8B-B14F-4D97-AF65-F5344CB8AC3E}">
        <p14:creationId xmlns:p14="http://schemas.microsoft.com/office/powerpoint/2010/main" val="3870265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7CD87EC-ACB8-4BAE-84B0-785A9416B2B9}" type="slidenum">
              <a:rPr lang="en-US" smtClean="0"/>
              <a:pPr>
                <a:defRPr/>
              </a:pPr>
              <a:t>39</a:t>
            </a:fld>
            <a:endParaRPr lang="en-US"/>
          </a:p>
        </p:txBody>
      </p:sp>
    </p:spTree>
    <p:extLst>
      <p:ext uri="{BB962C8B-B14F-4D97-AF65-F5344CB8AC3E}">
        <p14:creationId xmlns:p14="http://schemas.microsoft.com/office/powerpoint/2010/main" val="353253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CD87EC-ACB8-4BAE-84B0-785A9416B2B9}" type="slidenum">
              <a:rPr lang="en-US" smtClean="0"/>
              <a:pPr>
                <a:defRPr/>
              </a:pPr>
              <a:t>4</a:t>
            </a:fld>
            <a:endParaRPr lang="en-US"/>
          </a:p>
        </p:txBody>
      </p:sp>
    </p:spTree>
    <p:extLst>
      <p:ext uri="{BB962C8B-B14F-4D97-AF65-F5344CB8AC3E}">
        <p14:creationId xmlns:p14="http://schemas.microsoft.com/office/powerpoint/2010/main" val="163683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E055C355-E29E-4087-8894-A64396C46F80}" type="slidenum">
              <a:rPr lang="en-US" smtClean="0"/>
              <a:pPr/>
              <a:t>5</a:t>
            </a:fld>
            <a:endParaRPr lang="en-US"/>
          </a:p>
        </p:txBody>
      </p:sp>
      <p:sp>
        <p:nvSpPr>
          <p:cNvPr id="24578"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CA" sz="1700" dirty="0"/>
              <a:t>0:25</a:t>
            </a:r>
            <a:r>
              <a:rPr lang="en-CA" sz="1700" baseline="0" dirty="0"/>
              <a:t> total 0:27</a:t>
            </a:r>
            <a:endParaRPr lang="en-CA" sz="1700" dirty="0"/>
          </a:p>
          <a:p>
            <a:pPr eaLnBrk="1" hangingPunct="1"/>
            <a:endParaRPr lang="en-CA" sz="1700" dirty="0"/>
          </a:p>
          <a:p>
            <a:pPr eaLnBrk="1" hangingPunct="1"/>
            <a:r>
              <a:rPr lang="en-CA" sz="1700" dirty="0"/>
              <a:t>No casts includes base coaches and spotters.</a:t>
            </a:r>
          </a:p>
          <a:p>
            <a:pPr eaLnBrk="1" hangingPunct="1"/>
            <a:endParaRPr lang="en-CA" sz="1700" dirty="0"/>
          </a:p>
          <a:p>
            <a:pPr eaLnBrk="1" hangingPunct="1"/>
            <a:r>
              <a:rPr lang="en-CA" sz="1700" dirty="0"/>
              <a:t>What do you do with a left-handed catcher?</a:t>
            </a:r>
          </a:p>
          <a:p>
            <a:pPr eaLnBrk="1" hangingPunct="1"/>
            <a:endParaRPr lang="en-CA" sz="1700" dirty="0"/>
          </a:p>
          <a:p>
            <a:pPr eaLnBrk="1" hangingPunct="1"/>
            <a:r>
              <a:rPr lang="en-CA" sz="1700" dirty="0"/>
              <a:t>Demonstrate the importance of the dangling throat guard.</a:t>
            </a:r>
          </a:p>
        </p:txBody>
      </p:sp>
    </p:spTree>
    <p:extLst>
      <p:ext uri="{BB962C8B-B14F-4D97-AF65-F5344CB8AC3E}">
        <p14:creationId xmlns:p14="http://schemas.microsoft.com/office/powerpoint/2010/main" val="259029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0:27 to 0:28</a:t>
            </a:r>
          </a:p>
        </p:txBody>
      </p:sp>
      <p:sp>
        <p:nvSpPr>
          <p:cNvPr id="4" name="Slide Number Placeholder 3"/>
          <p:cNvSpPr>
            <a:spLocks noGrp="1"/>
          </p:cNvSpPr>
          <p:nvPr>
            <p:ph type="sldNum" sz="quarter" idx="10"/>
          </p:nvPr>
        </p:nvSpPr>
        <p:spPr/>
        <p:txBody>
          <a:bodyPr/>
          <a:lstStyle/>
          <a:p>
            <a:pPr>
              <a:defRPr/>
            </a:pPr>
            <a:fld id="{07CD87EC-ACB8-4BAE-84B0-785A9416B2B9}" type="slidenum">
              <a:rPr lang="en-US" smtClean="0"/>
              <a:pPr>
                <a:defRPr/>
              </a:pPr>
              <a:t>6</a:t>
            </a:fld>
            <a:endParaRPr lang="en-US"/>
          </a:p>
        </p:txBody>
      </p:sp>
    </p:spTree>
    <p:extLst>
      <p:ext uri="{BB962C8B-B14F-4D97-AF65-F5344CB8AC3E}">
        <p14:creationId xmlns:p14="http://schemas.microsoft.com/office/powerpoint/2010/main" val="113478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0:01</a:t>
            </a:r>
            <a:r>
              <a:rPr lang="en-US" baseline="0" dirty="0"/>
              <a:t> total 0:29</a:t>
            </a:r>
            <a:endParaRPr lang="en-US" dirty="0"/>
          </a:p>
        </p:txBody>
      </p:sp>
      <p:sp>
        <p:nvSpPr>
          <p:cNvPr id="4" name="Slide Number Placeholder 3"/>
          <p:cNvSpPr>
            <a:spLocks noGrp="1"/>
          </p:cNvSpPr>
          <p:nvPr>
            <p:ph type="sldNum" sz="quarter" idx="10"/>
          </p:nvPr>
        </p:nvSpPr>
        <p:spPr/>
        <p:txBody>
          <a:bodyPr/>
          <a:lstStyle/>
          <a:p>
            <a:pPr>
              <a:defRPr/>
            </a:pPr>
            <a:fld id="{07CD87EC-ACB8-4BAE-84B0-785A9416B2B9}" type="slidenum">
              <a:rPr lang="en-US" smtClean="0"/>
              <a:pPr>
                <a:defRPr/>
              </a:pPr>
              <a:t>7</a:t>
            </a:fld>
            <a:endParaRPr lang="en-US"/>
          </a:p>
        </p:txBody>
      </p:sp>
    </p:spTree>
    <p:extLst>
      <p:ext uri="{BB962C8B-B14F-4D97-AF65-F5344CB8AC3E}">
        <p14:creationId xmlns:p14="http://schemas.microsoft.com/office/powerpoint/2010/main" val="239762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ADD4D755-9B6F-4B2C-A256-F670B63A2F50}" type="slidenum">
              <a:rPr lang="en-US" smtClean="0">
                <a:solidFill>
                  <a:prstClr val="black"/>
                </a:solidFill>
              </a:rPr>
              <a:pPr/>
              <a:t>8</a:t>
            </a:fld>
            <a:endParaRPr lang="en-US">
              <a:solidFill>
                <a:prstClr val="black"/>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dirty="0"/>
              <a:t>0:02 total 0:31</a:t>
            </a:r>
          </a:p>
          <a:p>
            <a:endParaRPr lang="en-US" dirty="0"/>
          </a:p>
          <a:p>
            <a:r>
              <a:rPr lang="en-US" dirty="0"/>
              <a:t>Key....."Intentionally met by the bat"</a:t>
            </a:r>
          </a:p>
          <a:p>
            <a:endParaRPr lang="en-US" dirty="0"/>
          </a:p>
          <a:p>
            <a:r>
              <a:rPr lang="en-US" dirty="0"/>
              <a:t>If the batter holds the bat in the strike zone and the pitch is not in the strike </a:t>
            </a:r>
          </a:p>
          <a:p>
            <a:r>
              <a:rPr lang="en-US" dirty="0"/>
              <a:t>zone, as long as the batter does not try to "intentionally" meet the ball it is a </a:t>
            </a:r>
          </a:p>
          <a:p>
            <a:r>
              <a:rPr lang="en-US" dirty="0"/>
              <a:t>ball.  If he/she makes any motion toward the ball call it a strike.</a:t>
            </a:r>
          </a:p>
        </p:txBody>
      </p:sp>
    </p:spTree>
    <p:extLst>
      <p:ext uri="{BB962C8B-B14F-4D97-AF65-F5344CB8AC3E}">
        <p14:creationId xmlns:p14="http://schemas.microsoft.com/office/powerpoint/2010/main" val="202427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0:02 total 0:33</a:t>
            </a:r>
          </a:p>
        </p:txBody>
      </p:sp>
      <p:sp>
        <p:nvSpPr>
          <p:cNvPr id="4" name="Slide Number Placeholder 3"/>
          <p:cNvSpPr>
            <a:spLocks noGrp="1"/>
          </p:cNvSpPr>
          <p:nvPr>
            <p:ph type="sldNum" sz="quarter" idx="10"/>
          </p:nvPr>
        </p:nvSpPr>
        <p:spPr/>
        <p:txBody>
          <a:bodyPr/>
          <a:lstStyle/>
          <a:p>
            <a:pPr>
              <a:defRPr/>
            </a:pPr>
            <a:fld id="{07CD87EC-ACB8-4BAE-84B0-785A9416B2B9}" type="slidenum">
              <a:rPr lang="en-US" smtClean="0"/>
              <a:pPr>
                <a:defRPr/>
              </a:pPr>
              <a:t>9</a:t>
            </a:fld>
            <a:endParaRPr lang="en-US"/>
          </a:p>
        </p:txBody>
      </p:sp>
    </p:spTree>
    <p:extLst>
      <p:ext uri="{BB962C8B-B14F-4D97-AF65-F5344CB8AC3E}">
        <p14:creationId xmlns:p14="http://schemas.microsoft.com/office/powerpoint/2010/main" val="333410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ACB2-661E-C81E-A124-D2B16DE9C79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F5F33B6-A7EA-0139-FB0D-708E29313ED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8345F76-2E03-E9A5-32B8-4E1383FD5F2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05BB266-0624-F0D0-C276-DDCF795644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A893005-9BA7-0D9E-FA3F-80B1F0D11EBC}"/>
              </a:ext>
            </a:extLst>
          </p:cNvPr>
          <p:cNvSpPr>
            <a:spLocks noGrp="1"/>
          </p:cNvSpPr>
          <p:nvPr>
            <p:ph type="sldNum" sz="quarter" idx="12"/>
          </p:nvPr>
        </p:nvSpPr>
        <p:spPr/>
        <p:txBody>
          <a:bodyPr/>
          <a:lstStyle/>
          <a:p>
            <a:pPr>
              <a:defRPr/>
            </a:pPr>
            <a:fld id="{C1EDA21F-9644-4E88-A539-4C5933AA9EAC}" type="slidenum">
              <a:rPr lang="en-US" smtClean="0"/>
              <a:pPr>
                <a:defRPr/>
              </a:pPr>
              <a:t>‹#›</a:t>
            </a:fld>
            <a:endParaRPr lang="en-US"/>
          </a:p>
        </p:txBody>
      </p:sp>
    </p:spTree>
    <p:extLst>
      <p:ext uri="{BB962C8B-B14F-4D97-AF65-F5344CB8AC3E}">
        <p14:creationId xmlns:p14="http://schemas.microsoft.com/office/powerpoint/2010/main" val="403338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E1A5-3B03-07A2-C573-0FB8ED14C7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68BF0B-7F1E-C9FA-2208-2B81D5683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C3F50-4E18-1AF4-DECE-CAE8D4A89BF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717022A-C010-10FB-26CC-E3F98E92A70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F754F9F-C592-E29B-A74A-0D3301C5DD5C}"/>
              </a:ext>
            </a:extLst>
          </p:cNvPr>
          <p:cNvSpPr>
            <a:spLocks noGrp="1"/>
          </p:cNvSpPr>
          <p:nvPr>
            <p:ph type="sldNum" sz="quarter" idx="12"/>
          </p:nvPr>
        </p:nvSpPr>
        <p:spPr/>
        <p:txBody>
          <a:bodyPr/>
          <a:lstStyle/>
          <a:p>
            <a:pPr>
              <a:defRPr/>
            </a:pPr>
            <a:fld id="{D45C9970-3249-415F-941A-390CCFD42E16}" type="slidenum">
              <a:rPr lang="en-US" smtClean="0"/>
              <a:pPr>
                <a:defRPr/>
              </a:pPr>
              <a:t>‹#›</a:t>
            </a:fld>
            <a:endParaRPr lang="en-US"/>
          </a:p>
        </p:txBody>
      </p:sp>
    </p:spTree>
    <p:extLst>
      <p:ext uri="{BB962C8B-B14F-4D97-AF65-F5344CB8AC3E}">
        <p14:creationId xmlns:p14="http://schemas.microsoft.com/office/powerpoint/2010/main" val="415832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10B7C1-EE3C-8BC0-97AD-C40F3BF1E96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07987-B346-44BA-A36B-674EC97B1BB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9088E-5103-9528-A87E-DBD0FC7B309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0FA7E98-35EE-94EC-3934-446F5CBC69E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EBB65E0-F889-290C-75E6-F0D2F6E346AB}"/>
              </a:ext>
            </a:extLst>
          </p:cNvPr>
          <p:cNvSpPr>
            <a:spLocks noGrp="1"/>
          </p:cNvSpPr>
          <p:nvPr>
            <p:ph type="sldNum" sz="quarter" idx="12"/>
          </p:nvPr>
        </p:nvSpPr>
        <p:spPr/>
        <p:txBody>
          <a:bodyPr/>
          <a:lstStyle/>
          <a:p>
            <a:pPr>
              <a:defRPr/>
            </a:pPr>
            <a:fld id="{7401DB24-347C-475E-919A-DFDFEFF09E2A}" type="slidenum">
              <a:rPr lang="en-US" smtClean="0"/>
              <a:pPr>
                <a:defRPr/>
              </a:pPr>
              <a:t>‹#›</a:t>
            </a:fld>
            <a:endParaRPr lang="en-US"/>
          </a:p>
        </p:txBody>
      </p:sp>
    </p:spTree>
    <p:extLst>
      <p:ext uri="{BB962C8B-B14F-4D97-AF65-F5344CB8AC3E}">
        <p14:creationId xmlns:p14="http://schemas.microsoft.com/office/powerpoint/2010/main" val="53274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C57F14-7ABC-457C-AEEB-761DF57EFAC9}" type="slidenum">
              <a:rPr lang="en-US"/>
              <a:pPr>
                <a:defRPr/>
              </a:pPr>
              <a:t>‹#›</a:t>
            </a:fld>
            <a:endParaRPr lang="en-US"/>
          </a:p>
        </p:txBody>
      </p:sp>
    </p:spTree>
    <p:extLst>
      <p:ext uri="{BB962C8B-B14F-4D97-AF65-F5344CB8AC3E}">
        <p14:creationId xmlns:p14="http://schemas.microsoft.com/office/powerpoint/2010/main" val="89218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929BA6-26FC-4ACC-A592-D15C2D1CC3A8}" type="slidenum">
              <a:rPr lang="en-US"/>
              <a:pPr>
                <a:defRPr/>
              </a:pPr>
              <a:t>‹#›</a:t>
            </a:fld>
            <a:endParaRPr lang="en-US"/>
          </a:p>
        </p:txBody>
      </p:sp>
    </p:spTree>
    <p:extLst>
      <p:ext uri="{BB962C8B-B14F-4D97-AF65-F5344CB8AC3E}">
        <p14:creationId xmlns:p14="http://schemas.microsoft.com/office/powerpoint/2010/main" val="338565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ED4E-E4F9-5A34-2D95-1D5A02971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6DF3D4-505D-FD2D-B503-DBD492985C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5A2A3-07C9-7472-E270-F64630B1A0E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376CFC0-1F85-DAE5-0659-1E8724FB9C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02A4D27-C24C-12E1-C35E-06467F02BFE4}"/>
              </a:ext>
            </a:extLst>
          </p:cNvPr>
          <p:cNvSpPr>
            <a:spLocks noGrp="1"/>
          </p:cNvSpPr>
          <p:nvPr>
            <p:ph type="sldNum" sz="quarter" idx="12"/>
          </p:nvPr>
        </p:nvSpPr>
        <p:spPr/>
        <p:txBody>
          <a:bodyPr/>
          <a:lstStyle/>
          <a:p>
            <a:pPr>
              <a:defRPr/>
            </a:pPr>
            <a:fld id="{D09DAAB7-733C-4898-8EE1-70F04B4B7BFD}" type="slidenum">
              <a:rPr lang="en-US" smtClean="0"/>
              <a:pPr>
                <a:defRPr/>
              </a:pPr>
              <a:t>‹#›</a:t>
            </a:fld>
            <a:endParaRPr lang="en-US"/>
          </a:p>
        </p:txBody>
      </p:sp>
    </p:spTree>
    <p:extLst>
      <p:ext uri="{BB962C8B-B14F-4D97-AF65-F5344CB8AC3E}">
        <p14:creationId xmlns:p14="http://schemas.microsoft.com/office/powerpoint/2010/main" val="186117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2340-DB41-2B7C-B613-F02778ED341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3F74A10-040D-1BFD-944C-2CFEA5DAA2B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CB38BB-3631-A90E-0A4A-1E20CB7C6CD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C9D25F1-D900-F3FA-12E6-3100C167EE6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39C79A1-E252-84BE-ED8D-8DE728A4413D}"/>
              </a:ext>
            </a:extLst>
          </p:cNvPr>
          <p:cNvSpPr>
            <a:spLocks noGrp="1"/>
          </p:cNvSpPr>
          <p:nvPr>
            <p:ph type="sldNum" sz="quarter" idx="12"/>
          </p:nvPr>
        </p:nvSpPr>
        <p:spPr/>
        <p:txBody>
          <a:bodyPr/>
          <a:lstStyle/>
          <a:p>
            <a:pPr>
              <a:defRPr/>
            </a:pPr>
            <a:fld id="{9FB02018-43F1-4F9F-8377-767141F20092}" type="slidenum">
              <a:rPr lang="en-US" smtClean="0"/>
              <a:pPr>
                <a:defRPr/>
              </a:pPr>
              <a:t>‹#›</a:t>
            </a:fld>
            <a:endParaRPr lang="en-US"/>
          </a:p>
        </p:txBody>
      </p:sp>
    </p:spTree>
    <p:extLst>
      <p:ext uri="{BB962C8B-B14F-4D97-AF65-F5344CB8AC3E}">
        <p14:creationId xmlns:p14="http://schemas.microsoft.com/office/powerpoint/2010/main" val="59052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F6AD-191D-565E-1516-F0E2763F6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2F6252-BDF1-EBF1-1C7A-E28429D0269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6D4EFB-A6BA-949F-F680-B76DCED8445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5BBBA3-327B-C826-4EF8-F1D6776D93E7}"/>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B68E9DC-3C28-DA9B-6591-7750C7A9332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3B0A5DE-7687-E905-4C2E-9523B15F929F}"/>
              </a:ext>
            </a:extLst>
          </p:cNvPr>
          <p:cNvSpPr>
            <a:spLocks noGrp="1"/>
          </p:cNvSpPr>
          <p:nvPr>
            <p:ph type="sldNum" sz="quarter" idx="12"/>
          </p:nvPr>
        </p:nvSpPr>
        <p:spPr/>
        <p:txBody>
          <a:bodyPr/>
          <a:lstStyle/>
          <a:p>
            <a:pPr>
              <a:defRPr/>
            </a:pPr>
            <a:fld id="{1B3EA93D-3AE0-429D-8D99-5320FEB42B07}" type="slidenum">
              <a:rPr lang="en-US" smtClean="0"/>
              <a:pPr>
                <a:defRPr/>
              </a:pPr>
              <a:t>‹#›</a:t>
            </a:fld>
            <a:endParaRPr lang="en-US"/>
          </a:p>
        </p:txBody>
      </p:sp>
    </p:spTree>
    <p:extLst>
      <p:ext uri="{BB962C8B-B14F-4D97-AF65-F5344CB8AC3E}">
        <p14:creationId xmlns:p14="http://schemas.microsoft.com/office/powerpoint/2010/main" val="10367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8D0B-1288-9D7D-F96E-E1E261F427E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8ED018-6B08-F1C8-0FBB-C9D45AA0D06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99AA457-CE24-9FBB-8A8C-3A4D94DFFDC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72E111-80DC-8F12-E131-F16B9877E5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ED356-C009-029F-7D7C-62BD546A426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2C521-DF99-5B96-A54D-152BCDD428FA}"/>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178398B-30C2-50F5-A435-D021FCCECEE6}"/>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A21DE29-3F3F-62B5-5EB8-08D5DE1D22D4}"/>
              </a:ext>
            </a:extLst>
          </p:cNvPr>
          <p:cNvSpPr>
            <a:spLocks noGrp="1"/>
          </p:cNvSpPr>
          <p:nvPr>
            <p:ph type="sldNum" sz="quarter" idx="12"/>
          </p:nvPr>
        </p:nvSpPr>
        <p:spPr/>
        <p:txBody>
          <a:bodyPr/>
          <a:lstStyle/>
          <a:p>
            <a:pPr>
              <a:defRPr/>
            </a:pPr>
            <a:fld id="{BA7649F0-379D-4C8F-91AB-265334D64823}" type="slidenum">
              <a:rPr lang="en-US" smtClean="0"/>
              <a:pPr>
                <a:defRPr/>
              </a:pPr>
              <a:t>‹#›</a:t>
            </a:fld>
            <a:endParaRPr lang="en-US"/>
          </a:p>
        </p:txBody>
      </p:sp>
    </p:spTree>
    <p:extLst>
      <p:ext uri="{BB962C8B-B14F-4D97-AF65-F5344CB8AC3E}">
        <p14:creationId xmlns:p14="http://schemas.microsoft.com/office/powerpoint/2010/main" val="173821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FDD2-F6A4-AE85-58D0-666DB803F7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C0314B-9C04-6986-80B0-343223E39111}"/>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4C180E7E-7BF6-8CB4-8B74-15CF90B653A1}"/>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8681F3E-CC4A-F4F6-AE7D-14BA6BBFE6B2}"/>
              </a:ext>
            </a:extLst>
          </p:cNvPr>
          <p:cNvSpPr>
            <a:spLocks noGrp="1"/>
          </p:cNvSpPr>
          <p:nvPr>
            <p:ph type="sldNum" sz="quarter" idx="12"/>
          </p:nvPr>
        </p:nvSpPr>
        <p:spPr/>
        <p:txBody>
          <a:bodyPr/>
          <a:lstStyle/>
          <a:p>
            <a:pPr>
              <a:defRPr/>
            </a:pPr>
            <a:fld id="{9E56BEF5-0258-4966-855F-7771E63E3FCF}" type="slidenum">
              <a:rPr lang="en-US" smtClean="0"/>
              <a:pPr>
                <a:defRPr/>
              </a:pPr>
              <a:t>‹#›</a:t>
            </a:fld>
            <a:endParaRPr lang="en-US"/>
          </a:p>
        </p:txBody>
      </p:sp>
    </p:spTree>
    <p:extLst>
      <p:ext uri="{BB962C8B-B14F-4D97-AF65-F5344CB8AC3E}">
        <p14:creationId xmlns:p14="http://schemas.microsoft.com/office/powerpoint/2010/main" val="232389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CE574C-48D0-F085-D02C-5D8DD02F5D91}"/>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A639FF8-4A2F-30A5-1FC1-9935A31F92F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A1D3287D-7101-4871-4DA8-AC59FA5D5148}"/>
              </a:ext>
            </a:extLst>
          </p:cNvPr>
          <p:cNvSpPr>
            <a:spLocks noGrp="1"/>
          </p:cNvSpPr>
          <p:nvPr>
            <p:ph type="sldNum" sz="quarter" idx="12"/>
          </p:nvPr>
        </p:nvSpPr>
        <p:spPr/>
        <p:txBody>
          <a:bodyPr/>
          <a:lstStyle/>
          <a:p>
            <a:pPr>
              <a:defRPr/>
            </a:pPr>
            <a:fld id="{1143C41F-D65A-406F-9899-92D4E543D840}" type="slidenum">
              <a:rPr lang="en-US" smtClean="0"/>
              <a:pPr>
                <a:defRPr/>
              </a:pPr>
              <a:t>‹#›</a:t>
            </a:fld>
            <a:endParaRPr lang="en-US"/>
          </a:p>
        </p:txBody>
      </p:sp>
    </p:spTree>
    <p:extLst>
      <p:ext uri="{BB962C8B-B14F-4D97-AF65-F5344CB8AC3E}">
        <p14:creationId xmlns:p14="http://schemas.microsoft.com/office/powerpoint/2010/main" val="62724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89A2-4B7E-9FEA-53ED-57394D834CC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932686D-FC2C-6D3E-5A45-352B50DEB46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BECAEE-2F4A-196A-3A02-A85336DA47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38F31B-1CFD-3F95-9938-9ACD216D6AE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98F9032-2F0F-9E24-6781-8FA380390A0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D8B0126-AD68-57BB-E81C-BC41C30BB249}"/>
              </a:ext>
            </a:extLst>
          </p:cNvPr>
          <p:cNvSpPr>
            <a:spLocks noGrp="1"/>
          </p:cNvSpPr>
          <p:nvPr>
            <p:ph type="sldNum" sz="quarter" idx="12"/>
          </p:nvPr>
        </p:nvSpPr>
        <p:spPr/>
        <p:txBody>
          <a:bodyPr/>
          <a:lstStyle/>
          <a:p>
            <a:pPr>
              <a:defRPr/>
            </a:pPr>
            <a:fld id="{FB352415-803E-4C1D-8585-853A7BCDDD8E}" type="slidenum">
              <a:rPr lang="en-US" smtClean="0"/>
              <a:pPr>
                <a:defRPr/>
              </a:pPr>
              <a:t>‹#›</a:t>
            </a:fld>
            <a:endParaRPr lang="en-US"/>
          </a:p>
        </p:txBody>
      </p:sp>
    </p:spTree>
    <p:extLst>
      <p:ext uri="{BB962C8B-B14F-4D97-AF65-F5344CB8AC3E}">
        <p14:creationId xmlns:p14="http://schemas.microsoft.com/office/powerpoint/2010/main" val="409777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C1AB-746C-FE15-3473-50950D6367F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F0BAC25-0CEB-FC97-EC62-110F2E98CC9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FB35EB-5D37-D184-A5CE-E8E055E835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57C4BA-B082-DD81-8BE5-18280AE1BC4A}"/>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82B9987-51DB-39A5-B062-BE209C4530E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3759C1D-0B97-3AF3-3DE1-CCF35BD434E7}"/>
              </a:ext>
            </a:extLst>
          </p:cNvPr>
          <p:cNvSpPr>
            <a:spLocks noGrp="1"/>
          </p:cNvSpPr>
          <p:nvPr>
            <p:ph type="sldNum" sz="quarter" idx="12"/>
          </p:nvPr>
        </p:nvSpPr>
        <p:spPr/>
        <p:txBody>
          <a:bodyPr/>
          <a:lstStyle/>
          <a:p>
            <a:pPr>
              <a:defRPr/>
            </a:pPr>
            <a:fld id="{F7579DF4-8C9B-44EE-A959-3D57A334B8B5}" type="slidenum">
              <a:rPr lang="en-US" smtClean="0"/>
              <a:pPr>
                <a:defRPr/>
              </a:pPr>
              <a:t>‹#›</a:t>
            </a:fld>
            <a:endParaRPr lang="en-US"/>
          </a:p>
        </p:txBody>
      </p:sp>
    </p:spTree>
    <p:extLst>
      <p:ext uri="{BB962C8B-B14F-4D97-AF65-F5344CB8AC3E}">
        <p14:creationId xmlns:p14="http://schemas.microsoft.com/office/powerpoint/2010/main" val="419618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D8E39-3818-70CE-435D-D820FE2AE7A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1FE5B0-6485-E492-A4BA-01B72F8FF2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7AB00-54F3-E151-555D-8A771A2E3FB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03C1752-6B2D-EBA6-03CF-5FBCC198B94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F39DA3E-A2E4-FB08-6E52-81B77D28DE3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9845C21-91E9-421E-B801-FF10EB3FABC6}" type="slidenum">
              <a:rPr lang="en-US" smtClean="0"/>
              <a:pPr>
                <a:defRPr/>
              </a:pPr>
              <a:t>‹#›</a:t>
            </a:fld>
            <a:endParaRPr lang="en-US"/>
          </a:p>
        </p:txBody>
      </p:sp>
    </p:spTree>
    <p:extLst>
      <p:ext uri="{BB962C8B-B14F-4D97-AF65-F5344CB8AC3E}">
        <p14:creationId xmlns:p14="http://schemas.microsoft.com/office/powerpoint/2010/main" val="32737358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8" Type="http://schemas.openxmlformats.org/officeDocument/2006/relationships/image" Target="../media/image8.wmf" /><Relationship Id="rId3" Type="http://schemas.openxmlformats.org/officeDocument/2006/relationships/notesSlide" Target="../notesSlides/notesSlide11.xml" /><Relationship Id="rId7" Type="http://schemas.openxmlformats.org/officeDocument/2006/relationships/image" Target="../media/image7.wmf" /><Relationship Id="rId2" Type="http://schemas.openxmlformats.org/officeDocument/2006/relationships/slideLayout" Target="../slideLayouts/slideLayout7.xml" /><Relationship Id="rId1" Type="http://schemas.openxmlformats.org/officeDocument/2006/relationships/vmlDrawing" Target="../drawings/vmlDrawing1.vml" /><Relationship Id="rId6" Type="http://schemas.openxmlformats.org/officeDocument/2006/relationships/oleObject" Target="../embeddings/oleObject2.bin" /><Relationship Id="rId5" Type="http://schemas.openxmlformats.org/officeDocument/2006/relationships/image" Target="../media/image6.wmf" /><Relationship Id="rId4" Type="http://schemas.openxmlformats.org/officeDocument/2006/relationships/oleObject" Target="../embeddings/oleObject1.bin" /></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 /><Relationship Id="rId7" Type="http://schemas.openxmlformats.org/officeDocument/2006/relationships/hyperlink" Target="https://www.littleleague.org/university/articles/you-make-the-call-when-is-a-batted-ball-considered-foul/" TargetMode="External" /><Relationship Id="rId2" Type="http://schemas.openxmlformats.org/officeDocument/2006/relationships/slideLayout" Target="../slideLayouts/slideLayout7.xml" /><Relationship Id="rId1" Type="http://schemas.openxmlformats.org/officeDocument/2006/relationships/vmlDrawing" Target="../drawings/vmlDrawing2.vml" /><Relationship Id="rId6" Type="http://schemas.openxmlformats.org/officeDocument/2006/relationships/audio" Target="../media/audio1.wav" /><Relationship Id="rId5" Type="http://schemas.openxmlformats.org/officeDocument/2006/relationships/image" Target="../media/image9.png" /><Relationship Id="rId4" Type="http://schemas.openxmlformats.org/officeDocument/2006/relationships/oleObject" Target="../embeddings/oleObject3.bin" /></Relationships>
</file>

<file path=ppt/slides/_rels/slide1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3.xml" /><Relationship Id="rId1" Type="http://schemas.openxmlformats.org/officeDocument/2006/relationships/slideLayout" Target="../slideLayouts/slideLayout4.xml" /><Relationship Id="rId4" Type="http://schemas.openxmlformats.org/officeDocument/2006/relationships/image" Target="../media/image8.wmf" /></Relationships>
</file>

<file path=ppt/slides/_rels/slide14.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14.xml" /><Relationship Id="rId1" Type="http://schemas.openxmlformats.org/officeDocument/2006/relationships/slideLayout" Target="../slideLayouts/slideLayout4.xml" /><Relationship Id="rId4" Type="http://schemas.openxmlformats.org/officeDocument/2006/relationships/image" Target="../media/image8.wmf"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 /><Relationship Id="rId2" Type="http://schemas.openxmlformats.org/officeDocument/2006/relationships/slideLayout" Target="../slideLayouts/slideLayout7.xml" /><Relationship Id="rId1" Type="http://schemas.openxmlformats.org/officeDocument/2006/relationships/vmlDrawing" Target="../drawings/vmlDrawing3.vml" /><Relationship Id="rId5" Type="http://schemas.openxmlformats.org/officeDocument/2006/relationships/image" Target="../media/image12.png" /><Relationship Id="rId4" Type="http://schemas.openxmlformats.org/officeDocument/2006/relationships/oleObject" Target="../embeddings/oleObject4.bin"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 /><Relationship Id="rId7" Type="http://schemas.openxmlformats.org/officeDocument/2006/relationships/image" Target="../media/image15.png" /><Relationship Id="rId2" Type="http://schemas.openxmlformats.org/officeDocument/2006/relationships/slideLayout" Target="../slideLayouts/slideLayout7.xml" /><Relationship Id="rId1" Type="http://schemas.openxmlformats.org/officeDocument/2006/relationships/vmlDrawing" Target="../drawings/vmlDrawing4.vml" /><Relationship Id="rId6" Type="http://schemas.openxmlformats.org/officeDocument/2006/relationships/oleObject" Target="../embeddings/oleObject6.bin" /><Relationship Id="rId5" Type="http://schemas.openxmlformats.org/officeDocument/2006/relationships/image" Target="../media/image14.png" /><Relationship Id="rId4" Type="http://schemas.openxmlformats.org/officeDocument/2006/relationships/oleObject" Target="../embeddings/oleObject5.bin" /></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 /><Relationship Id="rId7" Type="http://schemas.openxmlformats.org/officeDocument/2006/relationships/image" Target="../media/image17.emf" /><Relationship Id="rId2" Type="http://schemas.openxmlformats.org/officeDocument/2006/relationships/slideLayout" Target="../slideLayouts/slideLayout7.xml" /><Relationship Id="rId1" Type="http://schemas.openxmlformats.org/officeDocument/2006/relationships/vmlDrawing" Target="../drawings/vmlDrawing5.vml" /><Relationship Id="rId6" Type="http://schemas.openxmlformats.org/officeDocument/2006/relationships/oleObject" Target="../embeddings/oleObject8.bin" /><Relationship Id="rId5" Type="http://schemas.openxmlformats.org/officeDocument/2006/relationships/image" Target="../media/image16.png" /><Relationship Id="rId4" Type="http://schemas.openxmlformats.org/officeDocument/2006/relationships/oleObject" Target="../embeddings/oleObject7.bin" /></Relationships>
</file>

<file path=ppt/slides/_rels/slide22.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 /><Relationship Id="rId2" Type="http://schemas.openxmlformats.org/officeDocument/2006/relationships/slideLayout" Target="../slideLayouts/slideLayout7.xml" /><Relationship Id="rId1" Type="http://schemas.openxmlformats.org/officeDocument/2006/relationships/vmlDrawing" Target="../drawings/vmlDrawing6.vml" /><Relationship Id="rId5" Type="http://schemas.openxmlformats.org/officeDocument/2006/relationships/image" Target="../media/image19.png" /><Relationship Id="rId4" Type="http://schemas.openxmlformats.org/officeDocument/2006/relationships/oleObject" Target="../embeddings/oleObject9.bin"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7.xml" /><Relationship Id="rId4" Type="http://schemas.openxmlformats.org/officeDocument/2006/relationships/hyperlink" Target="https://www.littleleague.org/university/" TargetMode="Externa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4.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4.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8.wmf" /><Relationship Id="rId2" Type="http://schemas.openxmlformats.org/officeDocument/2006/relationships/notesSlide" Target="../notesSlides/notesSlide32.xml"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20.wmf" /><Relationship Id="rId2" Type="http://schemas.openxmlformats.org/officeDocument/2006/relationships/notesSlide" Target="../notesSlides/notesSlide33.xml" /><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hyperlink" Target="https://www.littleleague.org/umpires/umpire-registry/" TargetMode="External"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hyperlink" Target="https://www.littleleague.org/playing-rules/rules-regulations-policies/" TargetMode="Externa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microsoft.com/office/2007/relationships/hdphoto" Target="../media/hdphoto1.wdp"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0" y="2787724"/>
            <a:ext cx="9144000" cy="1904925"/>
          </a:xfrm>
        </p:spPr>
        <p:txBody>
          <a:bodyPr>
            <a:normAutofit fontScale="90000"/>
          </a:bodyPr>
          <a:lstStyle/>
          <a:p>
            <a:pPr eaLnBrk="1" hangingPunct="1"/>
            <a:r>
              <a:rPr lang="en-US" sz="7200" b="1" dirty="0">
                <a:solidFill>
                  <a:schemeClr val="tx1"/>
                </a:solidFill>
                <a:latin typeface="Calibri" panose="020F0502020204030204" pitchFamily="34" charset="0"/>
                <a:cs typeface="Calibri" panose="020F0502020204030204" pitchFamily="34" charset="0"/>
              </a:rPr>
              <a:t>Stoney Creek Little League</a:t>
            </a:r>
          </a:p>
        </p:txBody>
      </p:sp>
      <p:sp>
        <p:nvSpPr>
          <p:cNvPr id="71683" name="Rectangle 3"/>
          <p:cNvSpPr>
            <a:spLocks noGrp="1" noChangeArrowheads="1"/>
          </p:cNvSpPr>
          <p:nvPr>
            <p:ph type="subTitle" idx="1"/>
          </p:nvPr>
        </p:nvSpPr>
        <p:spPr>
          <a:xfrm>
            <a:off x="0" y="4692649"/>
            <a:ext cx="9144000" cy="1143000"/>
          </a:xfrm>
        </p:spPr>
        <p:txBody>
          <a:bodyPr/>
          <a:lstStyle/>
          <a:p>
            <a:pPr eaLnBrk="1" hangingPunct="1">
              <a:defRPr/>
            </a:pPr>
            <a:r>
              <a:rPr lang="en-US" sz="4800"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Umpires Clinic 2023</a:t>
            </a:r>
          </a:p>
        </p:txBody>
      </p:sp>
      <p:pic>
        <p:nvPicPr>
          <p:cNvPr id="2" name="Picture 2" descr="C:\Users\Production\AppData\Local\Microsoft\Windows\Temporary Internet Files\Content.Outlook\L2ETQDN9\LittleLeagueCanada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60648"/>
            <a:ext cx="2448272" cy="25270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mail.google.com/mail/u/0/?ui=2&amp;ik=f50f0c54a1&amp;view=fimg&amp;th=159f89bdf80f0519&amp;attid=0.1.1&amp;disp=emb&amp;attbid=ANGjdJ8kuiwRShqa2pzpKrq_JvLK9Yx8cRSu82O50AYky6HiRxyIJQunUGm1WhhDCFdwYYLj0JL8xugTxI1e4vHTrnSWXKDhd9vDptcQyuh9KH1Fo3XTHCh10XHXPv8&amp;sz=w1496-h816&amp;ats=1485968783022&amp;rm=159f89bdf80f0519&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5373216"/>
            <a:ext cx="2318333" cy="126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1026"/>
          <p:cNvSpPr>
            <a:spLocks noChangeArrowheads="1"/>
          </p:cNvSpPr>
          <p:nvPr/>
        </p:nvSpPr>
        <p:spPr bwMode="auto">
          <a:xfrm>
            <a:off x="1676400" y="95789"/>
            <a:ext cx="5791200" cy="1066800"/>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4400" b="1" dirty="0">
                <a:solidFill>
                  <a:srgbClr val="FFFFFF"/>
                </a:solidFill>
                <a:effectLst>
                  <a:outerShdw blurRad="38100" dist="38100" dir="2700000" algn="tl">
                    <a:srgbClr val="000000"/>
                  </a:outerShdw>
                </a:effectLst>
                <a:latin typeface="Tahoma" pitchFamily="34" charset="0"/>
              </a:rPr>
              <a:t>CATCH - 2.00</a:t>
            </a:r>
          </a:p>
        </p:txBody>
      </p:sp>
      <p:sp>
        <p:nvSpPr>
          <p:cNvPr id="69635" name="Oval 1027"/>
          <p:cNvSpPr>
            <a:spLocks noChangeArrowheads="1"/>
          </p:cNvSpPr>
          <p:nvPr/>
        </p:nvSpPr>
        <p:spPr bwMode="auto">
          <a:xfrm>
            <a:off x="533400" y="1447800"/>
            <a:ext cx="2286000" cy="1676400"/>
          </a:xfrm>
          <a:prstGeom prst="ellipse">
            <a:avLst/>
          </a:prstGeom>
          <a:gradFill rotWithShape="0">
            <a:gsLst>
              <a:gs pos="0">
                <a:srgbClr val="00CC99"/>
              </a:gs>
              <a:gs pos="50000">
                <a:schemeClr val="bg1"/>
              </a:gs>
              <a:gs pos="100000">
                <a:srgbClr val="00CC99"/>
              </a:gs>
            </a:gsLst>
            <a:lin ang="2700000" scaled="1"/>
          </a:gradFill>
          <a:ln w="9525">
            <a:solidFill>
              <a:schemeClr val="tx1"/>
            </a:solidFill>
            <a:round/>
            <a:headEnd/>
            <a:tailEnd/>
          </a:ln>
          <a:effectLst>
            <a:outerShdw dist="71842" dir="2700000" algn="ctr" rotWithShape="0">
              <a:srgbClr val="009900"/>
            </a:outerShdw>
          </a:effectLst>
        </p:spPr>
        <p:txBody>
          <a:bodyPr wrap="none" anchor="ctr"/>
          <a:lstStyle/>
          <a:p>
            <a:pPr algn="ctr" eaLnBrk="0" hangingPunct="0">
              <a:defRPr/>
            </a:pPr>
            <a:r>
              <a:rPr lang="en-US" b="1" dirty="0">
                <a:latin typeface="Calibri" pitchFamily="34" charset="0"/>
              </a:rPr>
              <a:t>SECURE</a:t>
            </a:r>
          </a:p>
          <a:p>
            <a:pPr algn="ctr" eaLnBrk="0" hangingPunct="0">
              <a:defRPr/>
            </a:pPr>
            <a:r>
              <a:rPr lang="en-US" b="1" dirty="0">
                <a:latin typeface="Calibri" pitchFamily="34" charset="0"/>
              </a:rPr>
              <a:t>POSSESSION</a:t>
            </a:r>
          </a:p>
          <a:p>
            <a:pPr algn="ctr" eaLnBrk="0" hangingPunct="0">
              <a:defRPr/>
            </a:pPr>
            <a:r>
              <a:rPr lang="en-US" sz="2000" b="1" dirty="0">
                <a:latin typeface="Calibri" pitchFamily="34" charset="0"/>
              </a:rPr>
              <a:t>(in hand or glove)</a:t>
            </a:r>
          </a:p>
        </p:txBody>
      </p:sp>
      <p:sp>
        <p:nvSpPr>
          <p:cNvPr id="69636" name="Oval 1028"/>
          <p:cNvSpPr>
            <a:spLocks noChangeArrowheads="1"/>
          </p:cNvSpPr>
          <p:nvPr/>
        </p:nvSpPr>
        <p:spPr bwMode="auto">
          <a:xfrm>
            <a:off x="3352800" y="1447800"/>
            <a:ext cx="2286000" cy="1676400"/>
          </a:xfrm>
          <a:prstGeom prst="ellipse">
            <a:avLst/>
          </a:prstGeom>
          <a:gradFill rotWithShape="0">
            <a:gsLst>
              <a:gs pos="0">
                <a:srgbClr val="00CC99"/>
              </a:gs>
              <a:gs pos="50000">
                <a:schemeClr val="bg1"/>
              </a:gs>
              <a:gs pos="100000">
                <a:srgbClr val="00CC99"/>
              </a:gs>
            </a:gsLst>
            <a:lin ang="2700000" scaled="1"/>
          </a:gradFill>
          <a:ln w="9525">
            <a:solidFill>
              <a:schemeClr val="tx1"/>
            </a:solidFill>
            <a:round/>
            <a:headEnd/>
            <a:tailEnd/>
          </a:ln>
          <a:effectLst>
            <a:outerShdw dist="71842" dir="2700000" algn="ctr" rotWithShape="0">
              <a:srgbClr val="009900"/>
            </a:outerShdw>
          </a:effectLst>
        </p:spPr>
        <p:txBody>
          <a:bodyPr wrap="none" anchor="ctr"/>
          <a:lstStyle/>
          <a:p>
            <a:pPr algn="ctr" eaLnBrk="0" hangingPunct="0">
              <a:defRPr/>
            </a:pPr>
            <a:r>
              <a:rPr lang="en-US" b="1" dirty="0">
                <a:latin typeface="Calibri" pitchFamily="34" charset="0"/>
              </a:rPr>
              <a:t>COMPLETE</a:t>
            </a:r>
          </a:p>
          <a:p>
            <a:pPr algn="ctr" eaLnBrk="0" hangingPunct="0">
              <a:defRPr/>
            </a:pPr>
            <a:r>
              <a:rPr lang="en-US" b="1" dirty="0">
                <a:latin typeface="Calibri" pitchFamily="34" charset="0"/>
              </a:rPr>
              <a:t>CONTROL OF</a:t>
            </a:r>
          </a:p>
          <a:p>
            <a:pPr algn="ctr" eaLnBrk="0" hangingPunct="0">
              <a:defRPr/>
            </a:pPr>
            <a:r>
              <a:rPr lang="en-US" b="1" dirty="0">
                <a:latin typeface="Calibri" pitchFamily="34" charset="0"/>
              </a:rPr>
              <a:t>THE BALL</a:t>
            </a:r>
          </a:p>
        </p:txBody>
      </p:sp>
      <p:sp>
        <p:nvSpPr>
          <p:cNvPr id="69637" name="Oval 1029"/>
          <p:cNvSpPr>
            <a:spLocks noChangeArrowheads="1"/>
          </p:cNvSpPr>
          <p:nvPr/>
        </p:nvSpPr>
        <p:spPr bwMode="auto">
          <a:xfrm>
            <a:off x="6172200" y="1447800"/>
            <a:ext cx="2286000" cy="1676400"/>
          </a:xfrm>
          <a:prstGeom prst="ellipse">
            <a:avLst/>
          </a:prstGeom>
          <a:gradFill rotWithShape="0">
            <a:gsLst>
              <a:gs pos="0">
                <a:srgbClr val="00CC99"/>
              </a:gs>
              <a:gs pos="50000">
                <a:schemeClr val="bg1"/>
              </a:gs>
              <a:gs pos="100000">
                <a:srgbClr val="00CC99"/>
              </a:gs>
            </a:gsLst>
            <a:lin ang="2700000" scaled="1"/>
          </a:gradFill>
          <a:ln w="9525">
            <a:solidFill>
              <a:schemeClr val="tx1"/>
            </a:solidFill>
            <a:round/>
            <a:headEnd/>
            <a:tailEnd/>
          </a:ln>
          <a:effectLst>
            <a:outerShdw dist="71842" dir="2700000" algn="ctr" rotWithShape="0">
              <a:srgbClr val="009900"/>
            </a:outerShdw>
          </a:effectLst>
        </p:spPr>
        <p:txBody>
          <a:bodyPr wrap="none" anchor="ctr"/>
          <a:lstStyle/>
          <a:p>
            <a:pPr algn="ctr" eaLnBrk="0" hangingPunct="0">
              <a:defRPr/>
            </a:pPr>
            <a:r>
              <a:rPr lang="en-US" b="1" dirty="0">
                <a:latin typeface="Calibri" pitchFamily="34" charset="0"/>
              </a:rPr>
              <a:t>VOLUNTARY</a:t>
            </a:r>
          </a:p>
          <a:p>
            <a:pPr algn="ctr" eaLnBrk="0" hangingPunct="0">
              <a:defRPr/>
            </a:pPr>
            <a:r>
              <a:rPr lang="en-US" b="1" dirty="0">
                <a:latin typeface="Calibri" pitchFamily="34" charset="0"/>
              </a:rPr>
              <a:t>RELEASE</a:t>
            </a:r>
          </a:p>
        </p:txBody>
      </p:sp>
      <p:sp>
        <p:nvSpPr>
          <p:cNvPr id="29701" name="Oval 1030"/>
          <p:cNvSpPr>
            <a:spLocks noChangeArrowheads="1"/>
          </p:cNvSpPr>
          <p:nvPr/>
        </p:nvSpPr>
        <p:spPr bwMode="auto">
          <a:xfrm>
            <a:off x="381000" y="5562600"/>
            <a:ext cx="8534400" cy="1219200"/>
          </a:xfrm>
          <a:prstGeom prst="ellipse">
            <a:avLst/>
          </a:prstGeom>
          <a:solidFill>
            <a:srgbClr val="FFFF00"/>
          </a:solidFill>
          <a:ln w="9525">
            <a:solidFill>
              <a:schemeClr val="tx1"/>
            </a:solidFill>
            <a:round/>
            <a:headEnd/>
            <a:tailEnd/>
          </a:ln>
        </p:spPr>
        <p:txBody>
          <a:bodyPr wrap="none" anchor="ctr"/>
          <a:lstStyle/>
          <a:p>
            <a:pPr algn="ctr" eaLnBrk="0" hangingPunct="0"/>
            <a:endParaRPr lang="en-US" sz="2000" b="1" dirty="0"/>
          </a:p>
          <a:p>
            <a:pPr algn="ctr" eaLnBrk="0" hangingPunct="0"/>
            <a:r>
              <a:rPr lang="en-US" b="1" dirty="0">
                <a:latin typeface="Calibri" pitchFamily="34" charset="0"/>
              </a:rPr>
              <a:t>NO CATCH IF BALL TOUCHES OFFENSIVE PLAYER,</a:t>
            </a:r>
          </a:p>
          <a:p>
            <a:pPr algn="ctr" eaLnBrk="0" hangingPunct="0"/>
            <a:r>
              <a:rPr lang="en-US" b="1" dirty="0">
                <a:latin typeface="Calibri" pitchFamily="34" charset="0"/>
              </a:rPr>
              <a:t>OR GROUND, FENCE OR UMPIRES</a:t>
            </a:r>
          </a:p>
          <a:p>
            <a:pPr algn="ctr" eaLnBrk="0" hangingPunct="0"/>
            <a:endParaRPr lang="en-CA" sz="2000" b="1" dirty="0"/>
          </a:p>
        </p:txBody>
      </p:sp>
      <p:sp>
        <p:nvSpPr>
          <p:cNvPr id="29702" name="Line 1031"/>
          <p:cNvSpPr>
            <a:spLocks noChangeShapeType="1"/>
          </p:cNvSpPr>
          <p:nvPr/>
        </p:nvSpPr>
        <p:spPr bwMode="auto">
          <a:xfrm>
            <a:off x="512763" y="3776663"/>
            <a:ext cx="122237" cy="1081087"/>
          </a:xfrm>
          <a:prstGeom prst="line">
            <a:avLst/>
          </a:prstGeom>
          <a:noFill/>
          <a:ln w="38100">
            <a:solidFill>
              <a:schemeClr val="tx1"/>
            </a:solidFill>
            <a:round/>
            <a:headEnd/>
            <a:tailEnd type="triangle" w="med" len="med"/>
          </a:ln>
        </p:spPr>
        <p:txBody>
          <a:bodyPr/>
          <a:lstStyle/>
          <a:p>
            <a:endParaRPr lang="en-US"/>
          </a:p>
        </p:txBody>
      </p:sp>
      <p:sp>
        <p:nvSpPr>
          <p:cNvPr id="29703" name="Line 1032"/>
          <p:cNvSpPr>
            <a:spLocks noChangeShapeType="1"/>
          </p:cNvSpPr>
          <p:nvPr/>
        </p:nvSpPr>
        <p:spPr bwMode="auto">
          <a:xfrm flipH="1">
            <a:off x="8450263" y="3805238"/>
            <a:ext cx="171450" cy="1090612"/>
          </a:xfrm>
          <a:prstGeom prst="line">
            <a:avLst/>
          </a:prstGeom>
          <a:noFill/>
          <a:ln w="38100">
            <a:solidFill>
              <a:schemeClr val="tx1"/>
            </a:solidFill>
            <a:round/>
            <a:headEnd/>
            <a:tailEnd type="triangle" w="med" len="med"/>
          </a:ln>
        </p:spPr>
        <p:txBody>
          <a:bodyPr/>
          <a:lstStyle/>
          <a:p>
            <a:endParaRPr lang="en-US"/>
          </a:p>
        </p:txBody>
      </p:sp>
      <p:sp>
        <p:nvSpPr>
          <p:cNvPr id="29704" name="Line 1033"/>
          <p:cNvSpPr>
            <a:spLocks noChangeShapeType="1"/>
          </p:cNvSpPr>
          <p:nvPr/>
        </p:nvSpPr>
        <p:spPr bwMode="auto">
          <a:xfrm flipH="1">
            <a:off x="381000" y="4984750"/>
            <a:ext cx="350838" cy="1187450"/>
          </a:xfrm>
          <a:prstGeom prst="line">
            <a:avLst/>
          </a:prstGeom>
          <a:noFill/>
          <a:ln w="38100">
            <a:solidFill>
              <a:schemeClr val="tx1"/>
            </a:solidFill>
            <a:round/>
            <a:headEnd/>
            <a:tailEnd type="triangle" w="med" len="med"/>
          </a:ln>
        </p:spPr>
        <p:txBody>
          <a:bodyPr/>
          <a:lstStyle/>
          <a:p>
            <a:endParaRPr lang="en-US"/>
          </a:p>
        </p:txBody>
      </p:sp>
      <p:sp>
        <p:nvSpPr>
          <p:cNvPr id="29705" name="Line 1034"/>
          <p:cNvSpPr>
            <a:spLocks noChangeShapeType="1"/>
          </p:cNvSpPr>
          <p:nvPr/>
        </p:nvSpPr>
        <p:spPr bwMode="auto">
          <a:xfrm>
            <a:off x="8305800" y="4953000"/>
            <a:ext cx="595313" cy="1236663"/>
          </a:xfrm>
          <a:prstGeom prst="line">
            <a:avLst/>
          </a:prstGeom>
          <a:noFill/>
          <a:ln w="38100">
            <a:solidFill>
              <a:schemeClr val="tx1"/>
            </a:solidFill>
            <a:round/>
            <a:headEnd/>
            <a:tailEnd type="triangle" w="med" len="med"/>
          </a:ln>
        </p:spPr>
        <p:txBody>
          <a:bodyPr/>
          <a:lstStyle/>
          <a:p>
            <a:endParaRPr lang="en-US"/>
          </a:p>
        </p:txBody>
      </p:sp>
      <p:sp>
        <p:nvSpPr>
          <p:cNvPr id="29706" name="Oval 1035"/>
          <p:cNvSpPr>
            <a:spLocks noChangeArrowheads="1"/>
          </p:cNvSpPr>
          <p:nvPr/>
        </p:nvSpPr>
        <p:spPr bwMode="auto">
          <a:xfrm>
            <a:off x="614363" y="4419600"/>
            <a:ext cx="7924800" cy="1066800"/>
          </a:xfrm>
          <a:prstGeom prst="ellipse">
            <a:avLst/>
          </a:prstGeom>
          <a:solidFill>
            <a:srgbClr val="FFFF00"/>
          </a:solidFill>
          <a:ln w="9525">
            <a:solidFill>
              <a:schemeClr val="tx1"/>
            </a:solidFill>
            <a:round/>
            <a:headEnd/>
            <a:tailEnd/>
          </a:ln>
        </p:spPr>
        <p:txBody>
          <a:bodyPr wrap="none" anchor="ctr"/>
          <a:lstStyle/>
          <a:p>
            <a:pPr algn="ctr" eaLnBrk="0" hangingPunct="0"/>
            <a:r>
              <a:rPr lang="en-US" b="1" dirty="0">
                <a:latin typeface="Calibri" pitchFamily="34" charset="0"/>
              </a:rPr>
              <a:t>NO CATCH IF FIELDER DROPS BALL AS A </a:t>
            </a:r>
          </a:p>
          <a:p>
            <a:pPr algn="ctr" eaLnBrk="0" hangingPunct="0"/>
            <a:r>
              <a:rPr lang="en-US" b="1" dirty="0">
                <a:latin typeface="Calibri" pitchFamily="34" charset="0"/>
              </a:rPr>
              <a:t>RESULT OF COLLISION OR FALLING</a:t>
            </a:r>
            <a:endParaRPr lang="en-CA" b="1" dirty="0">
              <a:latin typeface="Calibri" pitchFamily="34" charset="0"/>
            </a:endParaRPr>
          </a:p>
        </p:txBody>
      </p:sp>
      <p:sp>
        <p:nvSpPr>
          <p:cNvPr id="69644" name="Oval 1036"/>
          <p:cNvSpPr>
            <a:spLocks noChangeArrowheads="1"/>
          </p:cNvSpPr>
          <p:nvPr/>
        </p:nvSpPr>
        <p:spPr bwMode="auto">
          <a:xfrm>
            <a:off x="404813" y="3276600"/>
            <a:ext cx="8331200" cy="990600"/>
          </a:xfrm>
          <a:prstGeom prst="ellipse">
            <a:avLst/>
          </a:prstGeom>
          <a:gradFill rotWithShape="0">
            <a:gsLst>
              <a:gs pos="0">
                <a:srgbClr val="00CC99"/>
              </a:gs>
              <a:gs pos="50000">
                <a:schemeClr val="bg1"/>
              </a:gs>
              <a:gs pos="100000">
                <a:srgbClr val="00CC99"/>
              </a:gs>
            </a:gsLst>
            <a:lin ang="2700000" scaled="1"/>
          </a:gradFill>
          <a:ln w="9525">
            <a:solidFill>
              <a:schemeClr val="tx1"/>
            </a:solidFill>
            <a:round/>
            <a:headEnd/>
            <a:tailEnd/>
          </a:ln>
          <a:effectLst/>
        </p:spPr>
        <p:txBody>
          <a:bodyPr wrap="none" anchor="ctr"/>
          <a:lstStyle/>
          <a:p>
            <a:pPr algn="ctr" eaLnBrk="0" hangingPunct="0">
              <a:defRPr/>
            </a:pPr>
            <a:r>
              <a:rPr lang="en-US" b="1" dirty="0">
                <a:latin typeface="Calibri" pitchFamily="34" charset="0"/>
              </a:rPr>
              <a:t>CATCH IF FIELDER DROPS BALL IN THE ACT OF THROWING</a:t>
            </a:r>
          </a:p>
        </p:txBody>
      </p:sp>
      <p:sp>
        <p:nvSpPr>
          <p:cNvPr id="6" name="Slide Number Placeholder 5">
            <a:extLst>
              <a:ext uri="{FF2B5EF4-FFF2-40B4-BE49-F238E27FC236}">
                <a16:creationId xmlns:a16="http://schemas.microsoft.com/office/drawing/2014/main" id="{66B9D5C9-CA36-4266-82BD-BD71E1A7432F}"/>
              </a:ext>
            </a:extLst>
          </p:cNvPr>
          <p:cNvSpPr>
            <a:spLocks noGrp="1"/>
          </p:cNvSpPr>
          <p:nvPr>
            <p:ph type="sldNum" sz="quarter" idx="12"/>
          </p:nvPr>
        </p:nvSpPr>
        <p:spPr/>
        <p:txBody>
          <a:bodyPr/>
          <a:lstStyle/>
          <a:p>
            <a:pPr>
              <a:defRPr/>
            </a:pPr>
            <a:fld id="{1143C41F-D65A-406F-9899-92D4E543D840}" type="slidenum">
              <a:rPr lang="en-US" smtClean="0"/>
              <a:pPr>
                <a:defRPr/>
              </a:pPr>
              <a:t>10</a:t>
            </a:fld>
            <a:endParaRPr lang="en-US"/>
          </a:p>
        </p:txBody>
      </p:sp>
    </p:spTree>
    <p:extLst>
      <p:ext uri="{BB962C8B-B14F-4D97-AF65-F5344CB8AC3E}">
        <p14:creationId xmlns:p14="http://schemas.microsoft.com/office/powerpoint/2010/main" val="193433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 name="Text Box 1029"/>
          <p:cNvSpPr txBox="1">
            <a:spLocks noChangeArrowheads="1"/>
          </p:cNvSpPr>
          <p:nvPr/>
        </p:nvSpPr>
        <p:spPr bwMode="auto">
          <a:xfrm>
            <a:off x="665728" y="1987954"/>
            <a:ext cx="8458200" cy="2551588"/>
          </a:xfrm>
          <a:prstGeom prst="rect">
            <a:avLst/>
          </a:prstGeom>
          <a:noFill/>
          <a:ln w="9525">
            <a:noFill/>
            <a:miter lim="800000"/>
            <a:headEnd/>
            <a:tailEnd/>
          </a:ln>
        </p:spPr>
        <p:txBody>
          <a:bodyPr lIns="274270" tIns="45712" rIns="274270" bIns="0">
            <a:spAutoFit/>
          </a:bodyPr>
          <a:lstStyle/>
          <a:p>
            <a:pPr eaLnBrk="0" hangingPunct="0">
              <a:lnSpc>
                <a:spcPct val="110000"/>
              </a:lnSpc>
              <a:spcBef>
                <a:spcPct val="50000"/>
              </a:spcBef>
            </a:pPr>
            <a:r>
              <a:rPr lang="en-US" sz="2800" b="1" dirty="0">
                <a:latin typeface="Arial" charset="0"/>
              </a:rPr>
              <a:t>Batted ball that:</a:t>
            </a:r>
            <a:endParaRPr lang="en-US" sz="2800" dirty="0">
              <a:latin typeface="Arial" charset="0"/>
            </a:endParaRPr>
          </a:p>
          <a:p>
            <a:pPr eaLnBrk="0" hangingPunct="0">
              <a:lnSpc>
                <a:spcPct val="110000"/>
              </a:lnSpc>
              <a:spcBef>
                <a:spcPct val="50000"/>
              </a:spcBef>
            </a:pPr>
            <a:r>
              <a:rPr lang="en-US" sz="2800" dirty="0">
                <a:latin typeface="Arial" charset="0"/>
              </a:rPr>
              <a:t>(a)  Settles</a:t>
            </a:r>
          </a:p>
          <a:p>
            <a:pPr eaLnBrk="0" hangingPunct="0">
              <a:lnSpc>
                <a:spcPct val="110000"/>
              </a:lnSpc>
              <a:spcBef>
                <a:spcPct val="50000"/>
              </a:spcBef>
            </a:pPr>
            <a:r>
              <a:rPr lang="en-US" sz="2800" dirty="0">
                <a:latin typeface="Arial" charset="0"/>
              </a:rPr>
              <a:t>(b)  Is Touched</a:t>
            </a:r>
          </a:p>
          <a:p>
            <a:pPr eaLnBrk="0" hangingPunct="0">
              <a:lnSpc>
                <a:spcPct val="110000"/>
              </a:lnSpc>
              <a:spcBef>
                <a:spcPct val="50000"/>
              </a:spcBef>
            </a:pPr>
            <a:r>
              <a:rPr lang="en-US" sz="2800" dirty="0">
                <a:latin typeface="Arial" charset="0"/>
              </a:rPr>
              <a:t>(c)  Judged by the </a:t>
            </a:r>
            <a:r>
              <a:rPr lang="en-US" sz="2800" i="1" u="sng" dirty="0">
                <a:latin typeface="Arial" charset="0"/>
              </a:rPr>
              <a:t>position</a:t>
            </a:r>
            <a:r>
              <a:rPr lang="en-US" sz="2800" i="1" dirty="0">
                <a:latin typeface="Arial" charset="0"/>
              </a:rPr>
              <a:t> </a:t>
            </a:r>
            <a:r>
              <a:rPr lang="en-US" sz="2800" dirty="0">
                <a:latin typeface="Arial" charset="0"/>
              </a:rPr>
              <a:t>of the ball	</a:t>
            </a:r>
          </a:p>
        </p:txBody>
      </p:sp>
      <p:sp>
        <p:nvSpPr>
          <p:cNvPr id="9237" name="Text Box 1030"/>
          <p:cNvSpPr txBox="1">
            <a:spLocks noChangeArrowheads="1"/>
          </p:cNvSpPr>
          <p:nvPr/>
        </p:nvSpPr>
        <p:spPr bwMode="auto">
          <a:xfrm>
            <a:off x="34530" y="5332818"/>
            <a:ext cx="9144000" cy="327517"/>
          </a:xfrm>
          <a:prstGeom prst="rect">
            <a:avLst/>
          </a:prstGeom>
          <a:noFill/>
          <a:ln w="9525">
            <a:noFill/>
            <a:miter lim="800000"/>
            <a:headEnd/>
            <a:tailEnd/>
          </a:ln>
        </p:spPr>
        <p:txBody>
          <a:bodyPr lIns="182847" tIns="45712" rIns="182847" bIns="0">
            <a:spAutoFit/>
          </a:bodyPr>
          <a:lstStyle/>
          <a:p>
            <a:pPr eaLnBrk="0" hangingPunct="0">
              <a:lnSpc>
                <a:spcPct val="65000"/>
              </a:lnSpc>
              <a:spcBef>
                <a:spcPct val="50000"/>
              </a:spcBef>
            </a:pPr>
            <a:r>
              <a:rPr lang="en-US" sz="2700" dirty="0">
                <a:latin typeface="Arial" charset="0"/>
              </a:rPr>
              <a:t>There are no foreign objects in fair territory, only in foul.</a:t>
            </a:r>
            <a:endParaRPr lang="en-US" sz="2700" i="1" dirty="0">
              <a:latin typeface="Arial" charset="0"/>
            </a:endParaRPr>
          </a:p>
        </p:txBody>
      </p:sp>
      <p:grpSp>
        <p:nvGrpSpPr>
          <p:cNvPr id="8" name="Group 7">
            <a:extLst>
              <a:ext uri="{FF2B5EF4-FFF2-40B4-BE49-F238E27FC236}">
                <a16:creationId xmlns:a16="http://schemas.microsoft.com/office/drawing/2014/main" id="{7ADE58E9-56DF-F67D-C9A0-FDD4BABD3A9D}"/>
              </a:ext>
            </a:extLst>
          </p:cNvPr>
          <p:cNvGrpSpPr/>
          <p:nvPr/>
        </p:nvGrpSpPr>
        <p:grpSpPr>
          <a:xfrm>
            <a:off x="4561056" y="1484784"/>
            <a:ext cx="2573288" cy="2540598"/>
            <a:chOff x="5580112" y="1837727"/>
            <a:chExt cx="2573288" cy="2540598"/>
          </a:xfrm>
        </p:grpSpPr>
        <p:graphicFrame>
          <p:nvGraphicFramePr>
            <p:cNvPr id="9231" name="Object 15"/>
            <p:cNvGraphicFramePr>
              <a:graphicFrameLocks noChangeAspect="1"/>
            </p:cNvGraphicFramePr>
            <p:nvPr>
              <p:extLst>
                <p:ext uri="{D42A27DB-BD31-4B8C-83A1-F6EECF244321}">
                  <p14:modId xmlns:p14="http://schemas.microsoft.com/office/powerpoint/2010/main" val="50979817"/>
                </p:ext>
              </p:extLst>
            </p:nvPr>
          </p:nvGraphicFramePr>
          <p:xfrm>
            <a:off x="5580112" y="1837727"/>
            <a:ext cx="2573288" cy="2540598"/>
          </p:xfrm>
          <a:graphic>
            <a:graphicData uri="http://schemas.openxmlformats.org/presentationml/2006/ole">
              <mc:AlternateContent xmlns:mc="http://schemas.openxmlformats.org/markup-compatibility/2006">
                <mc:Choice xmlns:v="urn:schemas-microsoft-com:vml" Requires="v">
                  <p:oleObj spid="_x0000_s1025" name="Clip" r:id="rId4" imgW="14630400" imgH="14441119" progId="">
                    <p:embed/>
                  </p:oleObj>
                </mc:Choice>
                <mc:Fallback>
                  <p:oleObj name="Clip" r:id="rId4" imgW="14630400" imgH="14441119" progId="">
                    <p:embed/>
                    <p:pic>
                      <p:nvPicPr>
                        <p:cNvPr id="9231"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837727"/>
                          <a:ext cx="2573288" cy="2540598"/>
                        </a:xfrm>
                        <a:prstGeom prst="rect">
                          <a:avLst/>
                        </a:prstGeom>
                        <a:noFill/>
                      </p:spPr>
                    </p:pic>
                  </p:oleObj>
                </mc:Fallback>
              </mc:AlternateContent>
            </a:graphicData>
          </a:graphic>
        </p:graphicFrame>
        <p:graphicFrame>
          <p:nvGraphicFramePr>
            <p:cNvPr id="9232" name="Object 16"/>
            <p:cNvGraphicFramePr>
              <a:graphicFrameLocks noChangeAspect="1"/>
            </p:cNvGraphicFramePr>
            <p:nvPr>
              <p:extLst>
                <p:ext uri="{D42A27DB-BD31-4B8C-83A1-F6EECF244321}">
                  <p14:modId xmlns:p14="http://schemas.microsoft.com/office/powerpoint/2010/main" val="3695126625"/>
                </p:ext>
              </p:extLst>
            </p:nvPr>
          </p:nvGraphicFramePr>
          <p:xfrm>
            <a:off x="6248400" y="2604531"/>
            <a:ext cx="1905000" cy="1304925"/>
          </p:xfrm>
          <a:graphic>
            <a:graphicData uri="http://schemas.openxmlformats.org/presentationml/2006/ole">
              <mc:AlternateContent xmlns:mc="http://schemas.openxmlformats.org/markup-compatibility/2006">
                <mc:Choice xmlns:v="urn:schemas-microsoft-com:vml" Requires="v">
                  <p:oleObj spid="_x0000_s1026" name="Clip" r:id="rId6" imgW="14630400" imgH="10019995" progId="">
                    <p:embed/>
                  </p:oleObj>
                </mc:Choice>
                <mc:Fallback>
                  <p:oleObj name="Clip" r:id="rId6" imgW="14630400" imgH="10019995" progId="">
                    <p:embed/>
                    <p:pic>
                      <p:nvPicPr>
                        <p:cNvPr id="9232"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604531"/>
                          <a:ext cx="1905000" cy="130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9239" name="Picture 1038"/>
          <p:cNvPicPr>
            <a:picLocks noChangeAspect="1" noChangeArrowheads="1"/>
          </p:cNvPicPr>
          <p:nvPr/>
        </p:nvPicPr>
        <p:blipFill>
          <a:blip r:embed="rId8" cstate="print"/>
          <a:srcRect/>
          <a:stretch>
            <a:fillRect/>
          </a:stretch>
        </p:blipFill>
        <p:spPr bwMode="auto">
          <a:xfrm flipH="1">
            <a:off x="7818438" y="2819400"/>
            <a:ext cx="182562" cy="182563"/>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998227AE-FDFF-E382-D84E-B148E0293E38}"/>
              </a:ext>
            </a:extLst>
          </p:cNvPr>
          <p:cNvSpPr>
            <a:spLocks noGrp="1"/>
          </p:cNvSpPr>
          <p:nvPr>
            <p:ph type="sldNum" sz="quarter" idx="12"/>
          </p:nvPr>
        </p:nvSpPr>
        <p:spPr/>
        <p:txBody>
          <a:bodyPr/>
          <a:lstStyle/>
          <a:p>
            <a:pPr>
              <a:defRPr/>
            </a:pPr>
            <a:fld id="{1143C41F-D65A-406F-9899-92D4E543D840}" type="slidenum">
              <a:rPr lang="en-US" smtClean="0"/>
              <a:pPr>
                <a:defRPr/>
              </a:pPr>
              <a:t>11</a:t>
            </a:fld>
            <a:endParaRPr lang="en-US"/>
          </a:p>
        </p:txBody>
      </p:sp>
      <p:sp>
        <p:nvSpPr>
          <p:cNvPr id="7" name="AutoShape 1026">
            <a:extLst>
              <a:ext uri="{FF2B5EF4-FFF2-40B4-BE49-F238E27FC236}">
                <a16:creationId xmlns:a16="http://schemas.microsoft.com/office/drawing/2014/main" id="{F725C570-6C3C-C640-0BA7-0BB4D8DD0FC9}"/>
              </a:ext>
            </a:extLst>
          </p:cNvPr>
          <p:cNvSpPr>
            <a:spLocks noChangeArrowheads="1"/>
          </p:cNvSpPr>
          <p:nvPr/>
        </p:nvSpPr>
        <p:spPr bwMode="auto">
          <a:xfrm>
            <a:off x="1116360" y="127879"/>
            <a:ext cx="7216080" cy="1066800"/>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4400" b="1" dirty="0">
                <a:solidFill>
                  <a:srgbClr val="FFFFFF"/>
                </a:solidFill>
                <a:effectLst>
                  <a:outerShdw blurRad="38100" dist="38100" dir="2700000" algn="tl">
                    <a:srgbClr val="000000"/>
                  </a:outerShdw>
                </a:effectLst>
                <a:latin typeface="Tahoma" pitchFamily="34" charset="0"/>
              </a:rPr>
              <a:t>FAIR/FOUL BALL - 2.00</a:t>
            </a:r>
          </a:p>
        </p:txBody>
      </p:sp>
    </p:spTree>
    <p:extLst>
      <p:ext uri="{BB962C8B-B14F-4D97-AF65-F5344CB8AC3E}">
        <p14:creationId xmlns:p14="http://schemas.microsoft.com/office/powerpoint/2010/main" val="19373759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298" name="Object 2"/>
          <p:cNvGraphicFramePr>
            <a:graphicFrameLocks noChangeAspect="1"/>
          </p:cNvGraphicFramePr>
          <p:nvPr/>
        </p:nvGraphicFramePr>
        <p:xfrm>
          <a:off x="949325" y="522288"/>
          <a:ext cx="7246938" cy="3946525"/>
        </p:xfrm>
        <a:graphic>
          <a:graphicData uri="http://schemas.openxmlformats.org/presentationml/2006/ole">
            <mc:AlternateContent xmlns:mc="http://schemas.openxmlformats.org/markup-compatibility/2006">
              <mc:Choice xmlns:v="urn:schemas-microsoft-com:vml" Requires="v">
                <p:oleObj spid="_x0000_s2049" name="Photo Editor Photo" r:id="rId4" imgW="9723810" imgH="5296639" progId="">
                  <p:embed/>
                </p:oleObj>
              </mc:Choice>
              <mc:Fallback>
                <p:oleObj name="Photo Editor Photo" r:id="rId4" imgW="9723810" imgH="5296639" progId="">
                  <p:embed/>
                  <p:pic>
                    <p:nvPicPr>
                      <p:cNvPr id="183298" name="Object 2"/>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949325" y="522288"/>
                        <a:ext cx="7246938" cy="3946525"/>
                      </a:xfrm>
                      <a:prstGeom prst="rect">
                        <a:avLst/>
                      </a:prstGeom>
                      <a:noFill/>
                      <a:ln>
                        <a:noFill/>
                      </a:ln>
                      <a:effectLst/>
                      <a:extLst>
                        <a:ext uri="{909E8E84-426E-40DD-AFC4-6F175D3DCCD1}">
                          <a14:hiddenFill xmlns:a14="http://schemas.microsoft.com/office/drawing/2010/main">
                            <a:gradFill rotWithShape="0">
                              <a:gsLst>
                                <a:gs pos="0">
                                  <a:srgbClr val="FFFFFF"/>
                                </a:gs>
                                <a:gs pos="50000">
                                  <a:srgbClr val="0099CC"/>
                                </a:gs>
                                <a:gs pos="100000">
                                  <a:srgbClr val="FFFFF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299" name="AutoShape 3"/>
          <p:cNvSpPr>
            <a:spLocks noChangeArrowheads="1"/>
          </p:cNvSpPr>
          <p:nvPr/>
        </p:nvSpPr>
        <p:spPr bwMode="auto">
          <a:xfrm>
            <a:off x="3308350" y="332656"/>
            <a:ext cx="2527300" cy="1479550"/>
          </a:xfrm>
          <a:prstGeom prst="star32">
            <a:avLst>
              <a:gd name="adj" fmla="val 37500"/>
            </a:avLst>
          </a:prstGeom>
          <a:solidFill>
            <a:srgbClr val="FFFF00"/>
          </a:solidFill>
          <a:ln w="9525">
            <a:solidFill>
              <a:schemeClr val="tx1"/>
            </a:solidFill>
            <a:miter lim="800000"/>
            <a:headEnd/>
            <a:tailEnd/>
          </a:ln>
          <a:effectLst/>
        </p:spPr>
        <p:txBody>
          <a:bodyPr wrap="none" anchor="ctr"/>
          <a:lstStyle/>
          <a:p>
            <a:pPr algn="ctr"/>
            <a:r>
              <a:rPr lang="en-US" sz="2400" b="1" dirty="0">
                <a:solidFill>
                  <a:schemeClr val="tx1"/>
                </a:solidFill>
              </a:rPr>
              <a:t>FAIR BALL</a:t>
            </a:r>
          </a:p>
        </p:txBody>
      </p:sp>
      <p:sp>
        <p:nvSpPr>
          <p:cNvPr id="183300" name="Oval 4"/>
          <p:cNvSpPr>
            <a:spLocks noChangeArrowheads="1"/>
          </p:cNvSpPr>
          <p:nvPr/>
        </p:nvSpPr>
        <p:spPr bwMode="auto">
          <a:xfrm>
            <a:off x="3986213" y="4468813"/>
            <a:ext cx="1435100" cy="1435100"/>
          </a:xfrm>
          <a:prstGeom prst="ellipse">
            <a:avLst/>
          </a:prstGeom>
          <a:gradFill rotWithShape="0">
            <a:gsLst>
              <a:gs pos="0">
                <a:srgbClr val="00CC99"/>
              </a:gs>
              <a:gs pos="50000">
                <a:schemeClr val="bg1"/>
              </a:gs>
              <a:gs pos="100000">
                <a:srgbClr val="00CC99"/>
              </a:gs>
            </a:gsLst>
            <a:lin ang="2700000" scaled="1"/>
          </a:gradFill>
          <a:ln w="9525">
            <a:solidFill>
              <a:schemeClr val="tx1"/>
            </a:solidFill>
            <a:round/>
            <a:headEnd/>
            <a:tailEnd/>
          </a:ln>
          <a:effectLst/>
        </p:spPr>
        <p:txBody>
          <a:bodyPr wrap="none" anchor="ctr"/>
          <a:lstStyle/>
          <a:p>
            <a:pPr algn="ctr"/>
            <a:r>
              <a:rPr lang="en-US" b="1" dirty="0">
                <a:solidFill>
                  <a:schemeClr val="tx1"/>
                </a:solidFill>
              </a:rPr>
              <a:t>HOME</a:t>
            </a:r>
          </a:p>
          <a:p>
            <a:pPr algn="ctr"/>
            <a:r>
              <a:rPr lang="en-US" b="1" dirty="0">
                <a:solidFill>
                  <a:schemeClr val="tx1"/>
                </a:solidFill>
              </a:rPr>
              <a:t>PLATE</a:t>
            </a:r>
          </a:p>
        </p:txBody>
      </p:sp>
      <p:sp>
        <p:nvSpPr>
          <p:cNvPr id="183301" name="Oval 5"/>
          <p:cNvSpPr>
            <a:spLocks noChangeArrowheads="1"/>
          </p:cNvSpPr>
          <p:nvPr/>
        </p:nvSpPr>
        <p:spPr bwMode="auto">
          <a:xfrm>
            <a:off x="35496" y="260648"/>
            <a:ext cx="1435100" cy="1435100"/>
          </a:xfrm>
          <a:prstGeom prst="ellipse">
            <a:avLst/>
          </a:prstGeom>
          <a:gradFill rotWithShape="0">
            <a:gsLst>
              <a:gs pos="0">
                <a:srgbClr val="00CC99"/>
              </a:gs>
              <a:gs pos="50000">
                <a:schemeClr val="bg1"/>
              </a:gs>
              <a:gs pos="100000">
                <a:srgbClr val="00CC99"/>
              </a:gs>
            </a:gsLst>
            <a:lin ang="2700000" scaled="1"/>
          </a:gradFill>
          <a:ln w="9525">
            <a:solidFill>
              <a:schemeClr val="tx1"/>
            </a:solidFill>
            <a:round/>
            <a:headEnd/>
            <a:tailEnd/>
          </a:ln>
          <a:effectLst/>
        </p:spPr>
        <p:txBody>
          <a:bodyPr wrap="none" anchor="ctr"/>
          <a:lstStyle/>
          <a:p>
            <a:pPr algn="ctr"/>
            <a:r>
              <a:rPr lang="en-US" b="1" dirty="0">
                <a:solidFill>
                  <a:schemeClr val="tx1"/>
                </a:solidFill>
              </a:rPr>
              <a:t>BEYOND</a:t>
            </a:r>
          </a:p>
          <a:p>
            <a:pPr algn="ctr"/>
            <a:r>
              <a:rPr lang="en-US" b="1" dirty="0">
                <a:solidFill>
                  <a:schemeClr val="tx1"/>
                </a:solidFill>
              </a:rPr>
              <a:t>THE</a:t>
            </a:r>
          </a:p>
          <a:p>
            <a:pPr algn="ctr"/>
            <a:r>
              <a:rPr lang="en-US" b="1" dirty="0">
                <a:solidFill>
                  <a:schemeClr val="tx1"/>
                </a:solidFill>
              </a:rPr>
              <a:t>BASE</a:t>
            </a:r>
          </a:p>
        </p:txBody>
      </p:sp>
      <p:sp>
        <p:nvSpPr>
          <p:cNvPr id="183302" name="Oval 6"/>
          <p:cNvSpPr>
            <a:spLocks noChangeArrowheads="1"/>
          </p:cNvSpPr>
          <p:nvPr/>
        </p:nvSpPr>
        <p:spPr bwMode="auto">
          <a:xfrm>
            <a:off x="2094199" y="3441701"/>
            <a:ext cx="1435100" cy="1435100"/>
          </a:xfrm>
          <a:prstGeom prst="ellipse">
            <a:avLst/>
          </a:prstGeom>
          <a:gradFill rotWithShape="0">
            <a:gsLst>
              <a:gs pos="0">
                <a:srgbClr val="00CC99"/>
              </a:gs>
              <a:gs pos="50000">
                <a:schemeClr val="bg1"/>
              </a:gs>
              <a:gs pos="100000">
                <a:srgbClr val="00CC99"/>
              </a:gs>
            </a:gsLst>
            <a:lin ang="2700000" scaled="1"/>
          </a:gradFill>
          <a:ln w="9525">
            <a:solidFill>
              <a:schemeClr val="tx1"/>
            </a:solidFill>
            <a:round/>
            <a:headEnd/>
            <a:tailEnd/>
          </a:ln>
          <a:effectLst/>
        </p:spPr>
        <p:txBody>
          <a:bodyPr wrap="none" anchor="ctr"/>
          <a:lstStyle/>
          <a:p>
            <a:pPr algn="ctr"/>
            <a:r>
              <a:rPr lang="en-US" b="1" dirty="0">
                <a:solidFill>
                  <a:schemeClr val="tx1"/>
                </a:solidFill>
              </a:rPr>
              <a:t>BEFORE</a:t>
            </a:r>
          </a:p>
          <a:p>
            <a:pPr algn="ctr"/>
            <a:r>
              <a:rPr lang="en-US" b="1" dirty="0">
                <a:solidFill>
                  <a:schemeClr val="tx1"/>
                </a:solidFill>
              </a:rPr>
              <a:t>A</a:t>
            </a:r>
          </a:p>
          <a:p>
            <a:pPr algn="ctr"/>
            <a:r>
              <a:rPr lang="en-US" b="1" dirty="0">
                <a:solidFill>
                  <a:schemeClr val="tx1"/>
                </a:solidFill>
              </a:rPr>
              <a:t>BASE</a:t>
            </a:r>
          </a:p>
        </p:txBody>
      </p:sp>
      <p:sp>
        <p:nvSpPr>
          <p:cNvPr id="183303" name="Oval 7"/>
          <p:cNvSpPr>
            <a:spLocks noChangeArrowheads="1"/>
          </p:cNvSpPr>
          <p:nvPr/>
        </p:nvSpPr>
        <p:spPr bwMode="auto">
          <a:xfrm>
            <a:off x="7518913" y="114300"/>
            <a:ext cx="1435100" cy="1435100"/>
          </a:xfrm>
          <a:prstGeom prst="ellipse">
            <a:avLst/>
          </a:prstGeom>
          <a:gradFill rotWithShape="0">
            <a:gsLst>
              <a:gs pos="0">
                <a:srgbClr val="00CC99"/>
              </a:gs>
              <a:gs pos="50000">
                <a:schemeClr val="bg1"/>
              </a:gs>
              <a:gs pos="100000">
                <a:srgbClr val="00CC99"/>
              </a:gs>
            </a:gsLst>
            <a:lin ang="2700000" scaled="1"/>
          </a:gradFill>
          <a:ln w="9525">
            <a:solidFill>
              <a:schemeClr val="tx1"/>
            </a:solidFill>
            <a:round/>
            <a:headEnd/>
            <a:tailEnd/>
          </a:ln>
          <a:effectLst/>
        </p:spPr>
        <p:txBody>
          <a:bodyPr wrap="none" anchor="ctr"/>
          <a:lstStyle/>
          <a:p>
            <a:pPr algn="ctr"/>
            <a:r>
              <a:rPr lang="en-US" b="1" dirty="0">
                <a:solidFill>
                  <a:schemeClr val="tx1"/>
                </a:solidFill>
              </a:rPr>
              <a:t>FIRST</a:t>
            </a:r>
          </a:p>
          <a:p>
            <a:pPr algn="ctr"/>
            <a:r>
              <a:rPr lang="en-US" b="1" dirty="0">
                <a:solidFill>
                  <a:schemeClr val="tx1"/>
                </a:solidFill>
              </a:rPr>
              <a:t>TOUCHED</a:t>
            </a:r>
          </a:p>
        </p:txBody>
      </p:sp>
      <p:sp>
        <p:nvSpPr>
          <p:cNvPr id="2" name="Slide Number Placeholder 1">
            <a:extLst>
              <a:ext uri="{FF2B5EF4-FFF2-40B4-BE49-F238E27FC236}">
                <a16:creationId xmlns:a16="http://schemas.microsoft.com/office/drawing/2014/main" id="{A10C2097-D0F8-4E5F-AE8F-959BD702E918}"/>
              </a:ext>
            </a:extLst>
          </p:cNvPr>
          <p:cNvSpPr>
            <a:spLocks noGrp="1"/>
          </p:cNvSpPr>
          <p:nvPr>
            <p:ph type="sldNum" sz="quarter" idx="12"/>
          </p:nvPr>
        </p:nvSpPr>
        <p:spPr/>
        <p:txBody>
          <a:bodyPr/>
          <a:lstStyle/>
          <a:p>
            <a:pPr>
              <a:defRPr/>
            </a:pPr>
            <a:fld id="{1143C41F-D65A-406F-9899-92D4E543D840}" type="slidenum">
              <a:rPr lang="en-US" smtClean="0"/>
              <a:pPr>
                <a:defRPr/>
              </a:pPr>
              <a:t>12</a:t>
            </a:fld>
            <a:endParaRPr lang="en-US"/>
          </a:p>
        </p:txBody>
      </p:sp>
      <p:sp>
        <p:nvSpPr>
          <p:cNvPr id="9" name="Action Button: Return 8">
            <a:hlinkClick r:id="rId7" highlightClick="1">
              <a:snd r:embed="rId6" name="whoosh.wav"/>
            </a:hlinkClick>
            <a:extLst>
              <a:ext uri="{FF2B5EF4-FFF2-40B4-BE49-F238E27FC236}">
                <a16:creationId xmlns:a16="http://schemas.microsoft.com/office/drawing/2014/main" id="{03482D63-8676-4239-9C6A-F0AA17457A81}"/>
              </a:ext>
            </a:extLst>
          </p:cNvPr>
          <p:cNvSpPr/>
          <p:nvPr/>
        </p:nvSpPr>
        <p:spPr>
          <a:xfrm>
            <a:off x="7026805" y="3839420"/>
            <a:ext cx="1042416" cy="1042416"/>
          </a:xfrm>
          <a:prstGeom prst="actionButtonReturn">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780786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050" descr="DSC00030"/>
          <p:cNvPicPr>
            <a:picLocks noGrp="1" noChangeAspect="1" noChangeArrowheads="1"/>
          </p:cNvPicPr>
          <p:nvPr>
            <p:ph sz="half" idx="1"/>
          </p:nvPr>
        </p:nvPicPr>
        <p:blipFill>
          <a:blip r:embed="rId3" cstate="print"/>
          <a:srcRect/>
          <a:stretch>
            <a:fillRect/>
          </a:stretch>
        </p:blipFill>
        <p:spPr>
          <a:xfrm>
            <a:off x="0" y="0"/>
            <a:ext cx="5486400" cy="6858000"/>
          </a:xfrm>
        </p:spPr>
      </p:pic>
      <p:pic>
        <p:nvPicPr>
          <p:cNvPr id="34820" name="Picture 2053"/>
          <p:cNvPicPr>
            <a:picLocks noGrp="1" noChangeAspect="1" noChangeArrowheads="1"/>
          </p:cNvPicPr>
          <p:nvPr>
            <p:ph sz="half" idx="2"/>
          </p:nvPr>
        </p:nvPicPr>
        <p:blipFill>
          <a:blip r:embed="rId4" cstate="print"/>
          <a:srcRect/>
          <a:stretch>
            <a:fillRect/>
          </a:stretch>
        </p:blipFill>
        <p:spPr>
          <a:xfrm flipH="1">
            <a:off x="5789613" y="2740025"/>
            <a:ext cx="306387" cy="307975"/>
          </a:xfrm>
        </p:spPr>
      </p:pic>
      <p:sp>
        <p:nvSpPr>
          <p:cNvPr id="34818" name="Rectangle 2051"/>
          <p:cNvSpPr>
            <a:spLocks noChangeArrowheads="1"/>
          </p:cNvSpPr>
          <p:nvPr/>
        </p:nvSpPr>
        <p:spPr bwMode="auto">
          <a:xfrm>
            <a:off x="5486400" y="1219200"/>
            <a:ext cx="3657600" cy="3790950"/>
          </a:xfrm>
          <a:prstGeom prst="rect">
            <a:avLst/>
          </a:prstGeom>
          <a:noFill/>
          <a:ln w="9525">
            <a:noFill/>
            <a:miter lim="800000"/>
            <a:headEnd/>
            <a:tailEnd/>
          </a:ln>
        </p:spPr>
        <p:txBody>
          <a:bodyPr lIns="182847" tIns="45712" rIns="182847" bIns="0">
            <a:spAutoFit/>
          </a:bodyPr>
          <a:lstStyle/>
          <a:p>
            <a:pPr algn="ctr" eaLnBrk="0" hangingPunct="0">
              <a:spcBef>
                <a:spcPct val="50000"/>
              </a:spcBef>
            </a:pPr>
            <a:r>
              <a:rPr lang="en-US" sz="4000" b="1">
                <a:latin typeface="Arial" charset="0"/>
              </a:rPr>
              <a:t>Fair or Foul?</a:t>
            </a:r>
          </a:p>
          <a:p>
            <a:pPr algn="ctr" eaLnBrk="0" hangingPunct="0">
              <a:spcBef>
                <a:spcPct val="50000"/>
              </a:spcBef>
            </a:pPr>
            <a:endParaRPr lang="en-US" sz="2000" b="1">
              <a:latin typeface="Arial" charset="0"/>
            </a:endParaRPr>
          </a:p>
          <a:p>
            <a:pPr algn="ctr" eaLnBrk="0" hangingPunct="0">
              <a:lnSpc>
                <a:spcPct val="110000"/>
              </a:lnSpc>
              <a:spcBef>
                <a:spcPct val="60000"/>
              </a:spcBef>
            </a:pPr>
            <a:r>
              <a:rPr lang="en-US" sz="3200" b="1">
                <a:latin typeface="Arial" charset="0"/>
              </a:rPr>
              <a:t>Is Touched</a:t>
            </a:r>
          </a:p>
          <a:p>
            <a:pPr algn="ctr" eaLnBrk="0" hangingPunct="0">
              <a:lnSpc>
                <a:spcPct val="110000"/>
              </a:lnSpc>
              <a:spcBef>
                <a:spcPct val="60000"/>
              </a:spcBef>
            </a:pPr>
            <a:endParaRPr lang="en-US" sz="1200" b="1">
              <a:latin typeface="Arial" charset="0"/>
            </a:endParaRPr>
          </a:p>
          <a:p>
            <a:pPr algn="ctr" eaLnBrk="0" hangingPunct="0">
              <a:lnSpc>
                <a:spcPct val="120000"/>
              </a:lnSpc>
            </a:pPr>
            <a:r>
              <a:rPr lang="en-US" sz="2800" b="1">
                <a:latin typeface="Arial" charset="0"/>
              </a:rPr>
              <a:t>Judged by the </a:t>
            </a:r>
            <a:r>
              <a:rPr lang="en-US" sz="2800" b="1" u="sng">
                <a:latin typeface="Arial" charset="0"/>
              </a:rPr>
              <a:t>position</a:t>
            </a:r>
            <a:endParaRPr lang="en-US" sz="2800" b="1">
              <a:latin typeface="Arial" charset="0"/>
            </a:endParaRPr>
          </a:p>
          <a:p>
            <a:pPr algn="ctr" eaLnBrk="0" hangingPunct="0">
              <a:lnSpc>
                <a:spcPct val="120000"/>
              </a:lnSpc>
            </a:pPr>
            <a:r>
              <a:rPr lang="en-US" sz="2800" b="1">
                <a:latin typeface="Arial" charset="0"/>
              </a:rPr>
              <a:t>of the ball.</a:t>
            </a:r>
          </a:p>
        </p:txBody>
      </p:sp>
      <p:sp>
        <p:nvSpPr>
          <p:cNvPr id="34819" name="Rectangle 2052"/>
          <p:cNvSpPr>
            <a:spLocks noChangeArrowheads="1"/>
          </p:cNvSpPr>
          <p:nvPr/>
        </p:nvSpPr>
        <p:spPr bwMode="auto">
          <a:xfrm>
            <a:off x="0" y="0"/>
            <a:ext cx="5486400" cy="6858000"/>
          </a:xfrm>
          <a:prstGeom prst="rect">
            <a:avLst/>
          </a:prstGeom>
          <a:noFill/>
          <a:ln w="38100">
            <a:solidFill>
              <a:schemeClr val="tx1"/>
            </a:solidFill>
            <a:miter lim="800000"/>
            <a:headEnd/>
            <a:tailEnd/>
          </a:ln>
        </p:spPr>
        <p:txBody>
          <a:bodyPr lIns="2286000" rIns="274320" bIns="0" anchor="ctr">
            <a:spAutoFit/>
          </a:bodyPr>
          <a:lstStyle/>
          <a:p>
            <a:endParaRPr lang="en-CA"/>
          </a:p>
        </p:txBody>
      </p:sp>
      <p:pic>
        <p:nvPicPr>
          <p:cNvPr id="34821" name="Picture 2054"/>
          <p:cNvPicPr>
            <a:picLocks noChangeAspect="1" noChangeArrowheads="1"/>
          </p:cNvPicPr>
          <p:nvPr/>
        </p:nvPicPr>
        <p:blipFill>
          <a:blip r:embed="rId4" cstate="print"/>
          <a:srcRect/>
          <a:stretch>
            <a:fillRect/>
          </a:stretch>
        </p:blipFill>
        <p:spPr bwMode="auto">
          <a:xfrm flipH="1">
            <a:off x="5713413" y="3581400"/>
            <a:ext cx="306387" cy="307975"/>
          </a:xfrm>
          <a:prstGeom prst="rect">
            <a:avLst/>
          </a:prstGeom>
          <a:noFill/>
          <a:ln w="9525">
            <a:noFill/>
            <a:miter lim="800000"/>
            <a:headEnd/>
            <a:tailEnd/>
          </a:ln>
        </p:spPr>
      </p:pic>
      <p:pic>
        <p:nvPicPr>
          <p:cNvPr id="34822" name="Picture 2055"/>
          <p:cNvPicPr>
            <a:picLocks noChangeAspect="1" noChangeArrowheads="1"/>
          </p:cNvPicPr>
          <p:nvPr/>
        </p:nvPicPr>
        <p:blipFill>
          <a:blip r:embed="rId4" cstate="print"/>
          <a:srcRect/>
          <a:stretch>
            <a:fillRect/>
          </a:stretch>
        </p:blipFill>
        <p:spPr bwMode="auto">
          <a:xfrm flipH="1">
            <a:off x="7467600" y="2130425"/>
            <a:ext cx="309563" cy="307975"/>
          </a:xfrm>
          <a:prstGeom prst="rect">
            <a:avLst/>
          </a:prstGeom>
          <a:noFill/>
          <a:ln w="9525">
            <a:noFill/>
            <a:miter lim="800000"/>
            <a:headEnd/>
            <a:tailEnd/>
          </a:ln>
        </p:spPr>
      </p:pic>
      <p:pic>
        <p:nvPicPr>
          <p:cNvPr id="34823" name="Picture 2056"/>
          <p:cNvPicPr>
            <a:picLocks noChangeAspect="1" noChangeArrowheads="1"/>
          </p:cNvPicPr>
          <p:nvPr/>
        </p:nvPicPr>
        <p:blipFill>
          <a:blip r:embed="rId4" cstate="print"/>
          <a:srcRect/>
          <a:stretch>
            <a:fillRect/>
          </a:stretch>
        </p:blipFill>
        <p:spPr bwMode="auto">
          <a:xfrm flipH="1">
            <a:off x="6856413" y="2133600"/>
            <a:ext cx="306387" cy="307975"/>
          </a:xfrm>
          <a:prstGeom prst="rect">
            <a:avLst/>
          </a:prstGeom>
          <a:noFill/>
          <a:ln w="9525">
            <a:noFill/>
            <a:miter lim="800000"/>
            <a:headEnd/>
            <a:tailEnd/>
          </a:ln>
        </p:spPr>
      </p:pic>
      <p:sp>
        <p:nvSpPr>
          <p:cNvPr id="34824" name="Line 2057"/>
          <p:cNvSpPr>
            <a:spLocks noChangeShapeType="1"/>
          </p:cNvSpPr>
          <p:nvPr/>
        </p:nvSpPr>
        <p:spPr bwMode="auto">
          <a:xfrm flipV="1">
            <a:off x="2424113" y="1524000"/>
            <a:ext cx="14287" cy="2540000"/>
          </a:xfrm>
          <a:prstGeom prst="line">
            <a:avLst/>
          </a:prstGeom>
          <a:noFill/>
          <a:ln w="38100">
            <a:solidFill>
              <a:srgbClr val="FFFFFF"/>
            </a:solidFill>
            <a:round/>
            <a:headEnd/>
            <a:tailEnd/>
          </a:ln>
        </p:spPr>
        <p:txBody>
          <a:bodyPr/>
          <a:lstStyle/>
          <a:p>
            <a:endParaRPr lang="en-US"/>
          </a:p>
        </p:txBody>
      </p:sp>
      <p:sp>
        <p:nvSpPr>
          <p:cNvPr id="6" name="Slide Number Placeholder 5">
            <a:extLst>
              <a:ext uri="{FF2B5EF4-FFF2-40B4-BE49-F238E27FC236}">
                <a16:creationId xmlns:a16="http://schemas.microsoft.com/office/drawing/2014/main" id="{47DF8485-D789-6909-8FB7-D42BB31B343E}"/>
              </a:ext>
            </a:extLst>
          </p:cNvPr>
          <p:cNvSpPr>
            <a:spLocks noGrp="1"/>
          </p:cNvSpPr>
          <p:nvPr>
            <p:ph type="sldNum" sz="quarter" idx="12"/>
          </p:nvPr>
        </p:nvSpPr>
        <p:spPr/>
        <p:txBody>
          <a:bodyPr/>
          <a:lstStyle/>
          <a:p>
            <a:pPr>
              <a:defRPr/>
            </a:pPr>
            <a:fld id="{1B3EA93D-3AE0-429D-8D99-5320FEB42B07}" type="slidenum">
              <a:rPr lang="en-US" smtClean="0"/>
              <a:pPr>
                <a:defRPr/>
              </a:pPr>
              <a:t>13</a:t>
            </a:fld>
            <a:endParaRPr lang="en-US"/>
          </a:p>
        </p:txBody>
      </p:sp>
    </p:spTree>
    <p:extLst>
      <p:ext uri="{BB962C8B-B14F-4D97-AF65-F5344CB8AC3E}">
        <p14:creationId xmlns:p14="http://schemas.microsoft.com/office/powerpoint/2010/main" val="27669112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050" descr="DSC00034"/>
          <p:cNvPicPr>
            <a:picLocks noGrp="1" noChangeAspect="1" noChangeArrowheads="1"/>
          </p:cNvPicPr>
          <p:nvPr>
            <p:ph sz="half" idx="1"/>
          </p:nvPr>
        </p:nvPicPr>
        <p:blipFill>
          <a:blip r:embed="rId3" cstate="print"/>
          <a:srcRect/>
          <a:stretch>
            <a:fillRect/>
          </a:stretch>
        </p:blipFill>
        <p:spPr>
          <a:xfrm>
            <a:off x="0" y="0"/>
            <a:ext cx="5105400" cy="6858000"/>
          </a:xfrm>
        </p:spPr>
      </p:pic>
      <p:pic>
        <p:nvPicPr>
          <p:cNvPr id="78852" name="Picture 2053"/>
          <p:cNvPicPr>
            <a:picLocks noGrp="1" noChangeAspect="1" noChangeArrowheads="1"/>
          </p:cNvPicPr>
          <p:nvPr>
            <p:ph sz="half" idx="2"/>
          </p:nvPr>
        </p:nvPicPr>
        <p:blipFill>
          <a:blip r:embed="rId4" cstate="print"/>
          <a:srcRect/>
          <a:stretch>
            <a:fillRect/>
          </a:stretch>
        </p:blipFill>
        <p:spPr>
          <a:xfrm flipH="1">
            <a:off x="5407817" y="2764631"/>
            <a:ext cx="309563" cy="307975"/>
          </a:xfrm>
        </p:spPr>
      </p:pic>
      <p:sp>
        <p:nvSpPr>
          <p:cNvPr id="78850" name="Rectangle 2051"/>
          <p:cNvSpPr>
            <a:spLocks noChangeArrowheads="1"/>
          </p:cNvSpPr>
          <p:nvPr/>
        </p:nvSpPr>
        <p:spPr bwMode="auto">
          <a:xfrm>
            <a:off x="5105400" y="1219200"/>
            <a:ext cx="3886200" cy="5284516"/>
          </a:xfrm>
          <a:prstGeom prst="rect">
            <a:avLst/>
          </a:prstGeom>
          <a:noFill/>
          <a:ln w="9525">
            <a:noFill/>
            <a:miter lim="800000"/>
            <a:headEnd/>
            <a:tailEnd/>
          </a:ln>
        </p:spPr>
        <p:txBody>
          <a:bodyPr wrap="square" lIns="182847" tIns="45712" rIns="182847" bIns="0">
            <a:spAutoFit/>
          </a:bodyPr>
          <a:lstStyle/>
          <a:p>
            <a:pPr algn="ctr" eaLnBrk="0" hangingPunct="0">
              <a:spcBef>
                <a:spcPct val="50000"/>
              </a:spcBef>
            </a:pPr>
            <a:r>
              <a:rPr lang="en-US" sz="4000" b="1" dirty="0">
                <a:latin typeface="Arial" charset="0"/>
              </a:rPr>
              <a:t>Fair or Foul?</a:t>
            </a:r>
          </a:p>
          <a:p>
            <a:pPr algn="ctr" eaLnBrk="0" hangingPunct="0">
              <a:spcBef>
                <a:spcPct val="50000"/>
              </a:spcBef>
            </a:pPr>
            <a:endParaRPr lang="en-US" sz="2000" b="1" dirty="0">
              <a:latin typeface="Arial" charset="0"/>
            </a:endParaRPr>
          </a:p>
          <a:p>
            <a:pPr algn="ctr" eaLnBrk="0" hangingPunct="0">
              <a:lnSpc>
                <a:spcPct val="110000"/>
              </a:lnSpc>
              <a:spcBef>
                <a:spcPct val="60000"/>
              </a:spcBef>
            </a:pPr>
            <a:r>
              <a:rPr lang="en-US" sz="2800" b="1" dirty="0">
                <a:latin typeface="Arial" charset="0"/>
              </a:rPr>
              <a:t>Is Touched</a:t>
            </a:r>
          </a:p>
          <a:p>
            <a:pPr algn="ctr" eaLnBrk="0" hangingPunct="0">
              <a:lnSpc>
                <a:spcPct val="120000"/>
              </a:lnSpc>
            </a:pPr>
            <a:r>
              <a:rPr lang="en-US" sz="2800" b="1" dirty="0">
                <a:latin typeface="Arial" charset="0"/>
              </a:rPr>
              <a:t>Judged by the </a:t>
            </a:r>
            <a:r>
              <a:rPr lang="en-US" sz="2800" b="1" u="sng" dirty="0">
                <a:latin typeface="Arial" charset="0"/>
              </a:rPr>
              <a:t>position </a:t>
            </a:r>
            <a:r>
              <a:rPr lang="en-US" sz="2800" b="1" dirty="0">
                <a:latin typeface="Arial" charset="0"/>
              </a:rPr>
              <a:t>of the ball</a:t>
            </a:r>
          </a:p>
          <a:p>
            <a:pPr algn="ctr" eaLnBrk="0" hangingPunct="0">
              <a:lnSpc>
                <a:spcPct val="120000"/>
              </a:lnSpc>
            </a:pPr>
            <a:endParaRPr lang="en-US" sz="2800" b="1" dirty="0">
              <a:latin typeface="Arial" charset="0"/>
            </a:endParaRPr>
          </a:p>
          <a:p>
            <a:pPr algn="ctr" eaLnBrk="0" hangingPunct="0">
              <a:lnSpc>
                <a:spcPct val="120000"/>
              </a:lnSpc>
            </a:pPr>
            <a:r>
              <a:rPr lang="en-US" i="1" dirty="0">
                <a:latin typeface="Arial" charset="0"/>
              </a:rPr>
              <a:t>First responsibility in this situation is to name it when it is touched…then determine catch/no catch</a:t>
            </a:r>
          </a:p>
        </p:txBody>
      </p:sp>
      <p:sp>
        <p:nvSpPr>
          <p:cNvPr id="78851" name="Rectangle 2052"/>
          <p:cNvSpPr>
            <a:spLocks noChangeArrowheads="1"/>
          </p:cNvSpPr>
          <p:nvPr/>
        </p:nvSpPr>
        <p:spPr bwMode="auto">
          <a:xfrm>
            <a:off x="0" y="0"/>
            <a:ext cx="5105400" cy="6858000"/>
          </a:xfrm>
          <a:prstGeom prst="rect">
            <a:avLst/>
          </a:prstGeom>
          <a:noFill/>
          <a:ln w="38100">
            <a:solidFill>
              <a:schemeClr val="tx1"/>
            </a:solidFill>
            <a:miter lim="800000"/>
            <a:headEnd/>
            <a:tailEnd/>
          </a:ln>
        </p:spPr>
        <p:txBody>
          <a:bodyPr lIns="2286000" rIns="274320" bIns="0" anchor="ctr">
            <a:spAutoFit/>
          </a:bodyPr>
          <a:lstStyle/>
          <a:p>
            <a:endParaRPr lang="en-CA"/>
          </a:p>
        </p:txBody>
      </p:sp>
      <p:pic>
        <p:nvPicPr>
          <p:cNvPr id="78853" name="Picture 2054"/>
          <p:cNvPicPr>
            <a:picLocks noChangeAspect="1" noChangeArrowheads="1"/>
          </p:cNvPicPr>
          <p:nvPr/>
        </p:nvPicPr>
        <p:blipFill>
          <a:blip r:embed="rId4" cstate="print"/>
          <a:srcRect/>
          <a:stretch>
            <a:fillRect/>
          </a:stretch>
        </p:blipFill>
        <p:spPr bwMode="auto">
          <a:xfrm flipH="1">
            <a:off x="5407817" y="3231437"/>
            <a:ext cx="309563" cy="307975"/>
          </a:xfrm>
          <a:prstGeom prst="rect">
            <a:avLst/>
          </a:prstGeom>
          <a:noFill/>
          <a:ln w="9525">
            <a:noFill/>
            <a:miter lim="800000"/>
            <a:headEnd/>
            <a:tailEnd/>
          </a:ln>
        </p:spPr>
      </p:pic>
      <p:sp>
        <p:nvSpPr>
          <p:cNvPr id="78854" name="Rectangle 2055"/>
          <p:cNvSpPr>
            <a:spLocks noChangeArrowheads="1"/>
          </p:cNvSpPr>
          <p:nvPr/>
        </p:nvSpPr>
        <p:spPr bwMode="auto">
          <a:xfrm>
            <a:off x="3429000" y="1447800"/>
            <a:ext cx="228600" cy="152400"/>
          </a:xfrm>
          <a:prstGeom prst="rect">
            <a:avLst/>
          </a:prstGeom>
          <a:gradFill rotWithShape="0">
            <a:gsLst>
              <a:gs pos="0">
                <a:srgbClr val="07465F"/>
              </a:gs>
              <a:gs pos="100000">
                <a:srgbClr val="042735"/>
              </a:gs>
            </a:gsLst>
            <a:lin ang="5400000" scaled="1"/>
          </a:gradFill>
          <a:ln w="9525">
            <a:noFill/>
            <a:miter lim="800000"/>
            <a:headEnd/>
            <a:tailEnd/>
          </a:ln>
        </p:spPr>
        <p:txBody>
          <a:bodyPr lIns="2286000" rIns="274320" bIns="0" anchor="ctr">
            <a:spAutoFit/>
          </a:bodyPr>
          <a:lstStyle/>
          <a:p>
            <a:endParaRPr lang="en-CA"/>
          </a:p>
        </p:txBody>
      </p:sp>
      <p:sp>
        <p:nvSpPr>
          <p:cNvPr id="78855" name="Line 2056"/>
          <p:cNvSpPr>
            <a:spLocks noChangeShapeType="1"/>
          </p:cNvSpPr>
          <p:nvPr/>
        </p:nvSpPr>
        <p:spPr bwMode="auto">
          <a:xfrm>
            <a:off x="6400800" y="2286000"/>
            <a:ext cx="1600200" cy="0"/>
          </a:xfrm>
          <a:prstGeom prst="line">
            <a:avLst/>
          </a:prstGeom>
          <a:noFill/>
          <a:ln w="57150" cap="rnd">
            <a:solidFill>
              <a:srgbClr val="000000"/>
            </a:solidFill>
            <a:prstDash val="sysDot"/>
            <a:round/>
            <a:headEnd/>
            <a:tailEnd/>
          </a:ln>
        </p:spPr>
        <p:txBody>
          <a:bodyPr lIns="2286000" rIns="274320" bIns="0">
            <a:spAutoFit/>
          </a:bodyPr>
          <a:lstStyle/>
          <a:p>
            <a:endParaRPr lang="en-US"/>
          </a:p>
        </p:txBody>
      </p:sp>
      <p:sp>
        <p:nvSpPr>
          <p:cNvPr id="78856" name="Line 2057"/>
          <p:cNvSpPr>
            <a:spLocks noChangeShapeType="1"/>
          </p:cNvSpPr>
          <p:nvPr/>
        </p:nvSpPr>
        <p:spPr bwMode="auto">
          <a:xfrm flipV="1">
            <a:off x="3135313" y="449263"/>
            <a:ext cx="87312" cy="4630737"/>
          </a:xfrm>
          <a:prstGeom prst="line">
            <a:avLst/>
          </a:prstGeom>
          <a:noFill/>
          <a:ln w="57150">
            <a:solidFill>
              <a:srgbClr val="FFFFFF"/>
            </a:solidFill>
            <a:round/>
            <a:headEnd/>
            <a:tailEnd/>
          </a:ln>
        </p:spPr>
        <p:txBody>
          <a:bodyPr/>
          <a:lstStyle/>
          <a:p>
            <a:endParaRPr lang="en-US"/>
          </a:p>
        </p:txBody>
      </p:sp>
      <p:pic>
        <p:nvPicPr>
          <p:cNvPr id="10" name="Picture 2054"/>
          <p:cNvPicPr>
            <a:picLocks noChangeAspect="1" noChangeArrowheads="1"/>
          </p:cNvPicPr>
          <p:nvPr/>
        </p:nvPicPr>
        <p:blipFill>
          <a:blip r:embed="rId4" cstate="print"/>
          <a:srcRect/>
          <a:stretch>
            <a:fillRect/>
          </a:stretch>
        </p:blipFill>
        <p:spPr bwMode="auto">
          <a:xfrm flipH="1">
            <a:off x="5078763" y="4772025"/>
            <a:ext cx="309563" cy="307975"/>
          </a:xfrm>
          <a:prstGeom prst="rect">
            <a:avLst/>
          </a:prstGeom>
          <a:noFill/>
          <a:ln w="9525">
            <a:noFill/>
            <a:miter lim="800000"/>
            <a:headEnd/>
            <a:tailEnd/>
          </a:ln>
        </p:spPr>
      </p:pic>
      <p:sp>
        <p:nvSpPr>
          <p:cNvPr id="2" name="TextBox 1"/>
          <p:cNvSpPr txBox="1"/>
          <p:nvPr/>
        </p:nvSpPr>
        <p:spPr>
          <a:xfrm>
            <a:off x="251520" y="332656"/>
            <a:ext cx="2664296" cy="461665"/>
          </a:xfrm>
          <a:prstGeom prst="rect">
            <a:avLst/>
          </a:prstGeom>
          <a:solidFill>
            <a:schemeClr val="bg2">
              <a:lumMod val="40000"/>
              <a:lumOff val="60000"/>
            </a:schemeClr>
          </a:solidFill>
        </p:spPr>
        <p:txBody>
          <a:bodyPr wrap="square" rtlCol="0">
            <a:spAutoFit/>
          </a:bodyPr>
          <a:lstStyle/>
          <a:p>
            <a:r>
              <a:rPr lang="en-CA" dirty="0"/>
              <a:t>Line drive situation</a:t>
            </a:r>
          </a:p>
        </p:txBody>
      </p:sp>
      <p:sp>
        <p:nvSpPr>
          <p:cNvPr id="7" name="Slide Number Placeholder 6">
            <a:extLst>
              <a:ext uri="{FF2B5EF4-FFF2-40B4-BE49-F238E27FC236}">
                <a16:creationId xmlns:a16="http://schemas.microsoft.com/office/drawing/2014/main" id="{695D25C9-EF8B-414F-9A5D-177A7ABA91FB}"/>
              </a:ext>
            </a:extLst>
          </p:cNvPr>
          <p:cNvSpPr>
            <a:spLocks noGrp="1"/>
          </p:cNvSpPr>
          <p:nvPr>
            <p:ph type="sldNum" sz="quarter" idx="12"/>
          </p:nvPr>
        </p:nvSpPr>
        <p:spPr/>
        <p:txBody>
          <a:bodyPr/>
          <a:lstStyle/>
          <a:p>
            <a:pPr>
              <a:defRPr/>
            </a:pPr>
            <a:fld id="{1B3EA93D-3AE0-429D-8D99-5320FEB42B07}" type="slidenum">
              <a:rPr lang="en-US" smtClean="0"/>
              <a:pPr>
                <a:defRPr/>
              </a:pPr>
              <a:t>14</a:t>
            </a:fld>
            <a:endParaRPr lang="en-US"/>
          </a:p>
        </p:txBody>
      </p:sp>
    </p:spTree>
    <p:extLst>
      <p:ext uri="{BB962C8B-B14F-4D97-AF65-F5344CB8AC3E}">
        <p14:creationId xmlns:p14="http://schemas.microsoft.com/office/powerpoint/2010/main" val="34527962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ChangeArrowheads="1"/>
          </p:cNvSpPr>
          <p:nvPr/>
        </p:nvSpPr>
        <p:spPr bwMode="auto">
          <a:xfrm>
            <a:off x="152400" y="4572000"/>
            <a:ext cx="4191000" cy="1828800"/>
          </a:xfrm>
          <a:prstGeom prst="cube">
            <a:avLst>
              <a:gd name="adj" fmla="val 25000"/>
            </a:avLst>
          </a:prstGeom>
          <a:solidFill>
            <a:srgbClr val="FF9900"/>
          </a:solidFill>
          <a:ln w="76200">
            <a:solidFill>
              <a:schemeClr val="bg2"/>
            </a:solidFill>
            <a:miter lim="800000"/>
            <a:headEnd/>
            <a:tailEnd/>
          </a:ln>
          <a:effectLst/>
        </p:spPr>
        <p:txBody>
          <a:bodyPr wrap="none" anchor="ctr"/>
          <a:lstStyle/>
          <a:p>
            <a:pPr algn="ctr" eaLnBrk="0" hangingPunct="0"/>
            <a:r>
              <a:rPr lang="en-US" sz="2000" b="1"/>
              <a:t>RUNNERS ARE</a:t>
            </a:r>
          </a:p>
          <a:p>
            <a:pPr algn="ctr" eaLnBrk="0" hangingPunct="0"/>
            <a:r>
              <a:rPr lang="en-US" sz="2000" b="1"/>
              <a:t>IN JEOPARDY</a:t>
            </a:r>
          </a:p>
        </p:txBody>
      </p:sp>
      <p:sp>
        <p:nvSpPr>
          <p:cNvPr id="99331" name="AutoShape 3"/>
          <p:cNvSpPr>
            <a:spLocks noChangeArrowheads="1"/>
          </p:cNvSpPr>
          <p:nvPr/>
        </p:nvSpPr>
        <p:spPr bwMode="auto">
          <a:xfrm>
            <a:off x="3886200" y="4572000"/>
            <a:ext cx="5181600" cy="1828800"/>
          </a:xfrm>
          <a:prstGeom prst="cube">
            <a:avLst>
              <a:gd name="adj" fmla="val 25000"/>
            </a:avLst>
          </a:prstGeom>
          <a:solidFill>
            <a:srgbClr val="FF9900"/>
          </a:solidFill>
          <a:ln w="76200">
            <a:solidFill>
              <a:schemeClr val="bg2"/>
            </a:solidFill>
            <a:miter lim="800000"/>
            <a:headEnd/>
            <a:tailEnd/>
          </a:ln>
          <a:effectLst/>
        </p:spPr>
        <p:txBody>
          <a:bodyPr wrap="none" anchor="ctr"/>
          <a:lstStyle/>
          <a:p>
            <a:pPr algn="ctr" eaLnBrk="0" hangingPunct="0"/>
            <a:r>
              <a:rPr lang="en-US" sz="2000" b="1"/>
              <a:t>NOT A CATCH IF REBOUNDED</a:t>
            </a:r>
          </a:p>
          <a:p>
            <a:pPr algn="ctr" eaLnBrk="0" hangingPunct="0"/>
            <a:r>
              <a:rPr lang="en-US" sz="2000" b="1"/>
              <a:t>UNLESS IT FIRST HITS</a:t>
            </a:r>
          </a:p>
          <a:p>
            <a:pPr algn="ctr" eaLnBrk="0" hangingPunct="0"/>
            <a:r>
              <a:rPr lang="en-US" sz="2000" b="1"/>
              <a:t>CATCHER’S HAND OR MITT</a:t>
            </a:r>
          </a:p>
        </p:txBody>
      </p:sp>
      <p:sp>
        <p:nvSpPr>
          <p:cNvPr id="99332" name="AutoShape 4"/>
          <p:cNvSpPr>
            <a:spLocks noChangeArrowheads="1"/>
          </p:cNvSpPr>
          <p:nvPr/>
        </p:nvSpPr>
        <p:spPr bwMode="auto">
          <a:xfrm>
            <a:off x="2286000" y="308650"/>
            <a:ext cx="5004000" cy="828000"/>
          </a:xfrm>
          <a:prstGeom prst="roundRect">
            <a:avLst>
              <a:gd name="adj" fmla="val 0"/>
            </a:avLst>
          </a:prstGeom>
          <a:solidFill>
            <a:srgbClr val="FF0000"/>
          </a:solidFill>
          <a:ln w="57150" cmpd="thickThin">
            <a:noFill/>
            <a:round/>
            <a:headEnd/>
            <a:tailEnd/>
          </a:ln>
          <a:effectLst>
            <a:softEdge rad="12700"/>
          </a:effectLst>
        </p:spPr>
        <p:txBody>
          <a:bodyPr wrap="none" anchor="ctr"/>
          <a:lstStyle/>
          <a:p>
            <a:pPr algn="ctr" eaLnBrk="0" hangingPunct="0"/>
            <a:r>
              <a:rPr lang="en-US" sz="4400" b="1" dirty="0">
                <a:solidFill>
                  <a:srgbClr val="FFFFFF"/>
                </a:solidFill>
                <a:latin typeface="Tahoma" pitchFamily="34" charset="0"/>
              </a:rPr>
              <a:t>FOUL TIP - 2.00</a:t>
            </a:r>
          </a:p>
        </p:txBody>
      </p:sp>
      <p:sp>
        <p:nvSpPr>
          <p:cNvPr id="99333" name="AutoShape 5"/>
          <p:cNvSpPr>
            <a:spLocks noChangeArrowheads="1"/>
          </p:cNvSpPr>
          <p:nvPr/>
        </p:nvSpPr>
        <p:spPr bwMode="auto">
          <a:xfrm>
            <a:off x="152400" y="3200400"/>
            <a:ext cx="3352800" cy="1828800"/>
          </a:xfrm>
          <a:prstGeom prst="cube">
            <a:avLst>
              <a:gd name="adj" fmla="val 25000"/>
            </a:avLst>
          </a:prstGeom>
          <a:solidFill>
            <a:srgbClr val="FF9900"/>
          </a:solidFill>
          <a:ln w="76200">
            <a:solidFill>
              <a:schemeClr val="bg2"/>
            </a:solidFill>
            <a:miter lim="800000"/>
            <a:headEnd/>
            <a:tailEnd/>
          </a:ln>
          <a:effectLst/>
        </p:spPr>
        <p:txBody>
          <a:bodyPr wrap="none" anchor="ctr"/>
          <a:lstStyle/>
          <a:p>
            <a:pPr algn="ctr" eaLnBrk="0" hangingPunct="0"/>
            <a:r>
              <a:rPr lang="en-US" sz="2000" b="1"/>
              <a:t>MUST BE CAUGHT</a:t>
            </a:r>
          </a:p>
          <a:p>
            <a:pPr algn="ctr" eaLnBrk="0" hangingPunct="0"/>
            <a:r>
              <a:rPr lang="en-US" sz="2000" b="1"/>
              <a:t>BY CATCHER</a:t>
            </a:r>
          </a:p>
        </p:txBody>
      </p:sp>
      <p:sp>
        <p:nvSpPr>
          <p:cNvPr id="99334" name="AutoShape 6"/>
          <p:cNvSpPr>
            <a:spLocks noChangeArrowheads="1"/>
          </p:cNvSpPr>
          <p:nvPr/>
        </p:nvSpPr>
        <p:spPr bwMode="auto">
          <a:xfrm>
            <a:off x="3048000" y="3200400"/>
            <a:ext cx="3200400" cy="1828800"/>
          </a:xfrm>
          <a:prstGeom prst="cube">
            <a:avLst>
              <a:gd name="adj" fmla="val 25000"/>
            </a:avLst>
          </a:prstGeom>
          <a:solidFill>
            <a:srgbClr val="FF9900"/>
          </a:solidFill>
          <a:ln w="76200">
            <a:solidFill>
              <a:schemeClr val="bg2"/>
            </a:solidFill>
            <a:miter lim="800000"/>
            <a:headEnd/>
            <a:tailEnd/>
          </a:ln>
          <a:effectLst/>
        </p:spPr>
        <p:txBody>
          <a:bodyPr wrap="none" anchor="ctr"/>
          <a:lstStyle/>
          <a:p>
            <a:pPr algn="ctr" eaLnBrk="0" hangingPunct="0"/>
            <a:r>
              <a:rPr lang="en-US" sz="2000" b="1"/>
              <a:t>IS A STRIKE</a:t>
            </a:r>
          </a:p>
        </p:txBody>
      </p:sp>
      <p:sp>
        <p:nvSpPr>
          <p:cNvPr id="99335" name="AutoShape 7"/>
          <p:cNvSpPr>
            <a:spLocks noChangeArrowheads="1"/>
          </p:cNvSpPr>
          <p:nvPr/>
        </p:nvSpPr>
        <p:spPr bwMode="auto">
          <a:xfrm>
            <a:off x="5651500" y="3213100"/>
            <a:ext cx="3276600" cy="1828800"/>
          </a:xfrm>
          <a:prstGeom prst="cube">
            <a:avLst>
              <a:gd name="adj" fmla="val 25000"/>
            </a:avLst>
          </a:prstGeom>
          <a:solidFill>
            <a:srgbClr val="FF9900"/>
          </a:solidFill>
          <a:ln w="76200">
            <a:solidFill>
              <a:schemeClr val="bg2"/>
            </a:solidFill>
            <a:miter lim="800000"/>
            <a:headEnd/>
            <a:tailEnd/>
          </a:ln>
          <a:effectLst/>
        </p:spPr>
        <p:txBody>
          <a:bodyPr wrap="none" anchor="ctr"/>
          <a:lstStyle/>
          <a:p>
            <a:pPr algn="ctr" eaLnBrk="0" hangingPunct="0"/>
            <a:r>
              <a:rPr lang="en-US" sz="2000" b="1"/>
              <a:t>BALL REMAINS</a:t>
            </a:r>
          </a:p>
          <a:p>
            <a:pPr algn="ctr" eaLnBrk="0" hangingPunct="0"/>
            <a:r>
              <a:rPr lang="en-US" sz="2000" b="1"/>
              <a:t>ALIVE</a:t>
            </a:r>
          </a:p>
        </p:txBody>
      </p:sp>
      <p:sp>
        <p:nvSpPr>
          <p:cNvPr id="99336" name="AutoShape 8"/>
          <p:cNvSpPr>
            <a:spLocks noChangeArrowheads="1"/>
          </p:cNvSpPr>
          <p:nvPr/>
        </p:nvSpPr>
        <p:spPr bwMode="auto">
          <a:xfrm>
            <a:off x="2286000" y="1828800"/>
            <a:ext cx="4724400" cy="1828800"/>
          </a:xfrm>
          <a:prstGeom prst="cube">
            <a:avLst>
              <a:gd name="adj" fmla="val 25000"/>
            </a:avLst>
          </a:prstGeom>
          <a:solidFill>
            <a:srgbClr val="FF9900"/>
          </a:solidFill>
          <a:ln w="76200">
            <a:solidFill>
              <a:schemeClr val="bg2"/>
            </a:solidFill>
            <a:miter lim="800000"/>
            <a:headEnd/>
            <a:tailEnd/>
          </a:ln>
          <a:effectLst/>
        </p:spPr>
        <p:txBody>
          <a:bodyPr wrap="none" anchor="ctr"/>
          <a:lstStyle/>
          <a:p>
            <a:pPr algn="ctr" eaLnBrk="0" hangingPunct="0"/>
            <a:r>
              <a:rPr lang="en-US" sz="2000" b="1" dirty="0"/>
              <a:t>SHARP AND DIRECT</a:t>
            </a:r>
          </a:p>
          <a:p>
            <a:pPr algn="ctr" eaLnBrk="0" hangingPunct="0"/>
            <a:r>
              <a:rPr lang="en-US" sz="2000" b="1" dirty="0"/>
              <a:t>FROM BAT TO CATCHERS</a:t>
            </a:r>
          </a:p>
          <a:p>
            <a:pPr algn="ctr" eaLnBrk="0" hangingPunct="0"/>
            <a:r>
              <a:rPr lang="en-US" sz="2000" b="1" dirty="0"/>
              <a:t>HAND OR MITT</a:t>
            </a:r>
          </a:p>
        </p:txBody>
      </p:sp>
      <p:sp>
        <p:nvSpPr>
          <p:cNvPr id="6" name="Slide Number Placeholder 5">
            <a:extLst>
              <a:ext uri="{FF2B5EF4-FFF2-40B4-BE49-F238E27FC236}">
                <a16:creationId xmlns:a16="http://schemas.microsoft.com/office/drawing/2014/main" id="{4F55B1C7-66F7-5E7A-8892-B02EDD14EADA}"/>
              </a:ext>
            </a:extLst>
          </p:cNvPr>
          <p:cNvSpPr>
            <a:spLocks noGrp="1"/>
          </p:cNvSpPr>
          <p:nvPr>
            <p:ph type="sldNum" sz="quarter" idx="12"/>
          </p:nvPr>
        </p:nvSpPr>
        <p:spPr/>
        <p:txBody>
          <a:bodyPr/>
          <a:lstStyle/>
          <a:p>
            <a:pPr>
              <a:defRPr/>
            </a:pPr>
            <a:fld id="{1143C41F-D65A-406F-9899-92D4E543D840}" type="slidenum">
              <a:rPr lang="en-US" smtClean="0"/>
              <a:pPr>
                <a:defRPr/>
              </a:pPr>
              <a:t>15</a:t>
            </a:fld>
            <a:endParaRPr lang="en-US"/>
          </a:p>
        </p:txBody>
      </p:sp>
    </p:spTree>
    <p:extLst>
      <p:ext uri="{BB962C8B-B14F-4D97-AF65-F5344CB8AC3E}">
        <p14:creationId xmlns:p14="http://schemas.microsoft.com/office/powerpoint/2010/main" val="12809713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ext Box 3"/>
          <p:cNvSpPr txBox="1">
            <a:spLocks noChangeArrowheads="1"/>
          </p:cNvSpPr>
          <p:nvPr/>
        </p:nvSpPr>
        <p:spPr bwMode="auto">
          <a:xfrm>
            <a:off x="525463" y="5029200"/>
            <a:ext cx="8089900" cy="923330"/>
          </a:xfrm>
          <a:prstGeom prst="rect">
            <a:avLst/>
          </a:prstGeom>
          <a:noFill/>
          <a:ln w="9525">
            <a:noFill/>
            <a:miter lim="800000"/>
            <a:headEnd/>
            <a:tailEnd/>
          </a:ln>
        </p:spPr>
        <p:txBody>
          <a:bodyPr>
            <a:spAutoFit/>
          </a:bodyPr>
          <a:lstStyle/>
          <a:p>
            <a:pPr eaLnBrk="0" hangingPunct="0"/>
            <a:endParaRPr lang="en-US" b="1" dirty="0"/>
          </a:p>
          <a:p>
            <a:pPr eaLnBrk="0" hangingPunct="0"/>
            <a:r>
              <a:rPr lang="en-US" b="1" dirty="0"/>
              <a:t>A force play occurs when A runner legally loses the right to occupy a base by reason of the batter becoming A runner.</a:t>
            </a:r>
          </a:p>
        </p:txBody>
      </p:sp>
      <p:graphicFrame>
        <p:nvGraphicFramePr>
          <p:cNvPr id="15365" name="Object 5"/>
          <p:cNvGraphicFramePr>
            <a:graphicFrameLocks noChangeAspect="1"/>
          </p:cNvGraphicFramePr>
          <p:nvPr>
            <p:extLst>
              <p:ext uri="{D42A27DB-BD31-4B8C-83A1-F6EECF244321}">
                <p14:modId xmlns:p14="http://schemas.microsoft.com/office/powerpoint/2010/main" val="2829490623"/>
              </p:ext>
            </p:extLst>
          </p:nvPr>
        </p:nvGraphicFramePr>
        <p:xfrm>
          <a:off x="1187625" y="1412776"/>
          <a:ext cx="6984776" cy="3769206"/>
        </p:xfrm>
        <a:graphic>
          <a:graphicData uri="http://schemas.openxmlformats.org/presentationml/2006/ole">
            <mc:AlternateContent xmlns:mc="http://schemas.openxmlformats.org/markup-compatibility/2006">
              <mc:Choice xmlns:v="urn:schemas-microsoft-com:vml" Requires="v">
                <p:oleObj spid="_x0000_s3073" name="Photo Editor Photo" r:id="rId4" imgW="11809524" imgH="8164065" progId="">
                  <p:embed/>
                </p:oleObj>
              </mc:Choice>
              <mc:Fallback>
                <p:oleObj name="Photo Editor Photo" r:id="rId4" imgW="11809524" imgH="8164065" progId="">
                  <p:embed/>
                  <p:pic>
                    <p:nvPicPr>
                      <p:cNvPr id="153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5" y="1412776"/>
                        <a:ext cx="6984776" cy="3769206"/>
                      </a:xfrm>
                      <a:prstGeom prst="rect">
                        <a:avLst/>
                      </a:prstGeom>
                      <a:noFill/>
                      <a:ln>
                        <a:noFill/>
                      </a:ln>
                      <a:effectLst/>
                    </p:spPr>
                  </p:pic>
                </p:oleObj>
              </mc:Fallback>
            </mc:AlternateContent>
          </a:graphicData>
        </a:graphic>
      </p:graphicFrame>
      <p:sp>
        <p:nvSpPr>
          <p:cNvPr id="7" name="Slide Number Placeholder 6">
            <a:extLst>
              <a:ext uri="{FF2B5EF4-FFF2-40B4-BE49-F238E27FC236}">
                <a16:creationId xmlns:a16="http://schemas.microsoft.com/office/drawing/2014/main" id="{01A7456F-F2BF-05E0-546E-BAF465C014FD}"/>
              </a:ext>
            </a:extLst>
          </p:cNvPr>
          <p:cNvSpPr>
            <a:spLocks noGrp="1"/>
          </p:cNvSpPr>
          <p:nvPr>
            <p:ph type="sldNum" sz="quarter" idx="12"/>
          </p:nvPr>
        </p:nvSpPr>
        <p:spPr/>
        <p:txBody>
          <a:bodyPr/>
          <a:lstStyle/>
          <a:p>
            <a:pPr>
              <a:defRPr/>
            </a:pPr>
            <a:fld id="{1143C41F-D65A-406F-9899-92D4E543D840}" type="slidenum">
              <a:rPr lang="en-US" smtClean="0"/>
              <a:pPr>
                <a:defRPr/>
              </a:pPr>
              <a:t>16</a:t>
            </a:fld>
            <a:endParaRPr lang="en-US"/>
          </a:p>
        </p:txBody>
      </p:sp>
      <p:sp>
        <p:nvSpPr>
          <p:cNvPr id="8" name="AutoShape 4">
            <a:extLst>
              <a:ext uri="{FF2B5EF4-FFF2-40B4-BE49-F238E27FC236}">
                <a16:creationId xmlns:a16="http://schemas.microsoft.com/office/drawing/2014/main" id="{67325A1D-C814-8BBE-5A9E-785A19E8E21C}"/>
              </a:ext>
            </a:extLst>
          </p:cNvPr>
          <p:cNvSpPr>
            <a:spLocks noChangeArrowheads="1"/>
          </p:cNvSpPr>
          <p:nvPr/>
        </p:nvSpPr>
        <p:spPr bwMode="auto">
          <a:xfrm>
            <a:off x="1259632" y="308650"/>
            <a:ext cx="6030368" cy="828000"/>
          </a:xfrm>
          <a:prstGeom prst="roundRect">
            <a:avLst>
              <a:gd name="adj" fmla="val 0"/>
            </a:avLst>
          </a:prstGeom>
          <a:solidFill>
            <a:srgbClr val="FF0000"/>
          </a:solidFill>
          <a:ln w="57150" cmpd="thickThin">
            <a:noFill/>
            <a:round/>
            <a:headEnd/>
            <a:tailEnd/>
          </a:ln>
          <a:effectLst>
            <a:softEdge rad="12700"/>
          </a:effectLst>
        </p:spPr>
        <p:txBody>
          <a:bodyPr wrap="none" anchor="ctr"/>
          <a:lstStyle/>
          <a:p>
            <a:pPr algn="ctr" eaLnBrk="0" hangingPunct="0"/>
            <a:r>
              <a:rPr lang="en-US" sz="4400" b="1" dirty="0">
                <a:solidFill>
                  <a:srgbClr val="FFFFFF"/>
                </a:solidFill>
                <a:latin typeface="Tahoma" pitchFamily="34" charset="0"/>
              </a:rPr>
              <a:t>FORCE PLAY- 2.00</a:t>
            </a:r>
          </a:p>
        </p:txBody>
      </p:sp>
    </p:spTree>
    <p:extLst>
      <p:ext uri="{BB962C8B-B14F-4D97-AF65-F5344CB8AC3E}">
        <p14:creationId xmlns:p14="http://schemas.microsoft.com/office/powerpoint/2010/main" val="41173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AutoShape 3"/>
          <p:cNvSpPr>
            <a:spLocks noChangeArrowheads="1"/>
          </p:cNvSpPr>
          <p:nvPr/>
        </p:nvSpPr>
        <p:spPr bwMode="auto">
          <a:xfrm>
            <a:off x="1815306" y="136524"/>
            <a:ext cx="5513387" cy="696913"/>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4400" b="1" dirty="0">
                <a:solidFill>
                  <a:srgbClr val="FFFFFF"/>
                </a:solidFill>
                <a:effectLst>
                  <a:outerShdw blurRad="38100" dist="38100" dir="2700000" algn="tl">
                    <a:srgbClr val="000000"/>
                  </a:outerShdw>
                </a:effectLst>
                <a:latin typeface="Tahoma" pitchFamily="34" charset="0"/>
              </a:rPr>
              <a:t>INFIELD FLY - 2.00</a:t>
            </a:r>
          </a:p>
        </p:txBody>
      </p:sp>
      <p:sp>
        <p:nvSpPr>
          <p:cNvPr id="27651" name="Rectangle 6"/>
          <p:cNvSpPr>
            <a:spLocks noGrp="1" noChangeArrowheads="1"/>
          </p:cNvSpPr>
          <p:nvPr>
            <p:ph sz="half" idx="1"/>
          </p:nvPr>
        </p:nvSpPr>
        <p:spPr>
          <a:xfrm>
            <a:off x="251520" y="1295400"/>
            <a:ext cx="4032448" cy="4800600"/>
          </a:xfrm>
          <a:effectLst/>
        </p:spPr>
        <p:txBody>
          <a:bodyPr>
            <a:normAutofit/>
          </a:bodyPr>
          <a:lstStyle/>
          <a:p>
            <a:pPr eaLnBrk="1" hangingPunct="1"/>
            <a:r>
              <a:rPr lang="en-US" altLang="en-US" sz="2800" dirty="0"/>
              <a:t>Fair fly ball</a:t>
            </a:r>
          </a:p>
          <a:p>
            <a:pPr eaLnBrk="1" hangingPunct="1"/>
            <a:r>
              <a:rPr lang="en-US" altLang="en-US" sz="2800" dirty="0"/>
              <a:t>NOT a bunt or line drive</a:t>
            </a:r>
          </a:p>
          <a:p>
            <a:pPr eaLnBrk="1" hangingPunct="1"/>
            <a:r>
              <a:rPr lang="en-US" altLang="en-US" sz="2800" dirty="0"/>
              <a:t>Catchable with </a:t>
            </a:r>
            <a:r>
              <a:rPr lang="en-US" altLang="en-US" sz="2800" b="1" i="1" dirty="0"/>
              <a:t>ORDINARY</a:t>
            </a:r>
            <a:r>
              <a:rPr lang="en-US" altLang="en-US" sz="2800" dirty="0"/>
              <a:t> effort by an infielder</a:t>
            </a:r>
          </a:p>
          <a:p>
            <a:pPr eaLnBrk="1" hangingPunct="1"/>
            <a:r>
              <a:rPr lang="en-US" altLang="en-US" sz="2800" dirty="0"/>
              <a:t>Less than 2 out</a:t>
            </a:r>
          </a:p>
          <a:p>
            <a:pPr eaLnBrk="1" hangingPunct="1"/>
            <a:r>
              <a:rPr lang="en-US" altLang="en-US" sz="2800" dirty="0"/>
              <a:t>R1 &amp; R2 or R1, R2, &amp; R3 --- Force at 3rd</a:t>
            </a:r>
          </a:p>
          <a:p>
            <a:pPr eaLnBrk="1" hangingPunct="1"/>
            <a:endParaRPr lang="en-US" altLang="en-US" dirty="0"/>
          </a:p>
        </p:txBody>
      </p:sp>
      <p:sp>
        <p:nvSpPr>
          <p:cNvPr id="27652" name="Rectangle 7"/>
          <p:cNvSpPr>
            <a:spLocks noGrp="1" noChangeArrowheads="1"/>
          </p:cNvSpPr>
          <p:nvPr>
            <p:ph sz="half" idx="2"/>
          </p:nvPr>
        </p:nvSpPr>
        <p:spPr>
          <a:xfrm>
            <a:off x="4572000" y="1124744"/>
            <a:ext cx="4242048" cy="4876800"/>
          </a:xfrm>
        </p:spPr>
        <p:txBody>
          <a:bodyPr>
            <a:normAutofit/>
          </a:bodyPr>
          <a:lstStyle/>
          <a:p>
            <a:pPr eaLnBrk="1" hangingPunct="1"/>
            <a:r>
              <a:rPr lang="en-US" altLang="en-US" sz="2800" dirty="0"/>
              <a:t>Can be caught by any fielder</a:t>
            </a:r>
          </a:p>
          <a:p>
            <a:pPr eaLnBrk="1" hangingPunct="1"/>
            <a:r>
              <a:rPr lang="en-US" altLang="en-US" sz="2800" dirty="0"/>
              <a:t>Batter is </a:t>
            </a:r>
            <a:r>
              <a:rPr lang="en-US" altLang="en-US" sz="2800" b="1" i="1" dirty="0"/>
              <a:t>OUT</a:t>
            </a:r>
          </a:p>
          <a:p>
            <a:pPr eaLnBrk="1" hangingPunct="1"/>
            <a:r>
              <a:rPr lang="en-US" altLang="en-US" sz="2800" dirty="0"/>
              <a:t>Force play is eliminated for all other runners</a:t>
            </a:r>
          </a:p>
          <a:p>
            <a:pPr eaLnBrk="1" hangingPunct="1"/>
            <a:r>
              <a:rPr lang="en-US" altLang="en-US" sz="2800" dirty="0"/>
              <a:t>Runners must still tag up if the ball is caught</a:t>
            </a:r>
          </a:p>
          <a:p>
            <a:pPr eaLnBrk="1" hangingPunct="1"/>
            <a:r>
              <a:rPr lang="en-US" altLang="en-US" sz="2800" dirty="0"/>
              <a:t>Bases protect runners hit by an infield fly</a:t>
            </a:r>
          </a:p>
        </p:txBody>
      </p:sp>
      <p:sp>
        <p:nvSpPr>
          <p:cNvPr id="2" name="Slide Number Placeholder 1">
            <a:extLst>
              <a:ext uri="{FF2B5EF4-FFF2-40B4-BE49-F238E27FC236}">
                <a16:creationId xmlns:a16="http://schemas.microsoft.com/office/drawing/2014/main" id="{D3A81D74-E6C6-4F8E-BD89-1B99636AEC21}"/>
              </a:ext>
            </a:extLst>
          </p:cNvPr>
          <p:cNvSpPr>
            <a:spLocks noGrp="1"/>
          </p:cNvSpPr>
          <p:nvPr>
            <p:ph type="sldNum" sz="quarter" idx="12"/>
          </p:nvPr>
        </p:nvSpPr>
        <p:spPr/>
        <p:txBody>
          <a:bodyPr/>
          <a:lstStyle/>
          <a:p>
            <a:pPr>
              <a:defRPr/>
            </a:pPr>
            <a:fld id="{1B3EA93D-3AE0-429D-8D99-5320FEB42B07}" type="slidenum">
              <a:rPr lang="en-US" smtClean="0"/>
              <a:pPr>
                <a:defRPr/>
              </a:pPr>
              <a:t>17</a:t>
            </a:fld>
            <a:endParaRPr lang="en-US"/>
          </a:p>
        </p:txBody>
      </p:sp>
    </p:spTree>
    <p:extLst>
      <p:ext uri="{BB962C8B-B14F-4D97-AF65-F5344CB8AC3E}">
        <p14:creationId xmlns:p14="http://schemas.microsoft.com/office/powerpoint/2010/main" val="153306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26"/>
          <p:cNvSpPr>
            <a:spLocks noGrp="1" noChangeArrowheads="1"/>
          </p:cNvSpPr>
          <p:nvPr>
            <p:ph type="title"/>
          </p:nvPr>
        </p:nvSpPr>
        <p:spPr bwMode="auto">
          <a:xfrm>
            <a:off x="685800" y="196711"/>
            <a:ext cx="7772400" cy="1143000"/>
          </a:xfrm>
          <a:prstGeom prst="roundRect">
            <a:avLst>
              <a:gd name="adj" fmla="val 16667"/>
            </a:avLst>
          </a:prstGeom>
          <a:solidFill>
            <a:srgbClr val="FF0000"/>
          </a:solidFill>
          <a:ln w="9525">
            <a:solidFill>
              <a:schemeClr val="accent2"/>
            </a:solidFill>
            <a:round/>
            <a:headEnd/>
            <a:tailEnd/>
          </a:ln>
          <a:effectLst>
            <a:outerShdw dist="102391" dir="1784693" algn="ctr" rotWithShape="0">
              <a:schemeClr val="accent2"/>
            </a:outerShdw>
          </a:effectLst>
        </p:spPr>
        <p:txBody>
          <a:bodyPr wrap="none" anchor="ctr"/>
          <a:lstStyle/>
          <a:p>
            <a:pPr algn="ctr" eaLnBrk="0" hangingPunct="0">
              <a:defRPr/>
            </a:pPr>
            <a:r>
              <a:rPr lang="en-US" sz="4800" b="1" dirty="0">
                <a:solidFill>
                  <a:srgbClr val="FFFFFF"/>
                </a:solidFill>
                <a:effectLst>
                  <a:outerShdw blurRad="38100" dist="38100" dir="2700000" algn="tl">
                    <a:srgbClr val="000000"/>
                  </a:outerShdw>
                </a:effectLst>
                <a:latin typeface="Tahoma" pitchFamily="34" charset="0"/>
              </a:rPr>
              <a:t>TAG - 2.00</a:t>
            </a:r>
          </a:p>
        </p:txBody>
      </p:sp>
      <p:sp>
        <p:nvSpPr>
          <p:cNvPr id="3" name="Content Placeholder 2"/>
          <p:cNvSpPr>
            <a:spLocks noGrp="1"/>
          </p:cNvSpPr>
          <p:nvPr>
            <p:ph idx="1"/>
          </p:nvPr>
        </p:nvSpPr>
        <p:spPr>
          <a:xfrm>
            <a:off x="216014" y="1517726"/>
            <a:ext cx="5004058" cy="4838625"/>
          </a:xfrm>
        </p:spPr>
        <p:txBody>
          <a:bodyPr/>
          <a:lstStyle/>
          <a:p>
            <a:pPr marL="9525" indent="9525">
              <a:buNone/>
            </a:pPr>
            <a:r>
              <a:rPr lang="en-US" sz="2800" dirty="0">
                <a:latin typeface="Calibri" pitchFamily="34" charset="0"/>
              </a:rPr>
              <a:t>A tag is the action of a fielder in touching a base with the body while holding the ball securely and firmly in the hand or glove;</a:t>
            </a:r>
          </a:p>
          <a:p>
            <a:pPr marL="47625" indent="0">
              <a:buNone/>
              <a:tabLst>
                <a:tab pos="125413" algn="l"/>
              </a:tabLst>
            </a:pPr>
            <a:endParaRPr lang="en-US" sz="2800" dirty="0">
              <a:latin typeface="Calibri" pitchFamily="34" charset="0"/>
            </a:endParaRPr>
          </a:p>
          <a:p>
            <a:pPr marL="47625" indent="0">
              <a:buNone/>
              <a:tabLst>
                <a:tab pos="125413" algn="l"/>
              </a:tabLst>
            </a:pPr>
            <a:r>
              <a:rPr lang="en-US" sz="2800" dirty="0">
                <a:latin typeface="Calibri" pitchFamily="34" charset="0"/>
              </a:rPr>
              <a:t>Or touching a runner with </a:t>
            </a:r>
            <a:r>
              <a:rPr lang="en-US" sz="2800" dirty="0" err="1">
                <a:latin typeface="Calibri" pitchFamily="34" charset="0"/>
              </a:rPr>
              <a:t>thehand</a:t>
            </a:r>
            <a:r>
              <a:rPr lang="en-US" sz="2800" dirty="0">
                <a:latin typeface="Calibri" pitchFamily="34" charset="0"/>
              </a:rPr>
              <a:t> or glove holding the ball, while holding the ball securely and firmly in the hand or glove.</a:t>
            </a:r>
          </a:p>
        </p:txBody>
      </p:sp>
      <p:sp>
        <p:nvSpPr>
          <p:cNvPr id="2" name="Slide Number Placeholder 1">
            <a:extLst>
              <a:ext uri="{FF2B5EF4-FFF2-40B4-BE49-F238E27FC236}">
                <a16:creationId xmlns:a16="http://schemas.microsoft.com/office/drawing/2014/main" id="{F3BB2811-F347-4888-9092-E84A94A0E16F}"/>
              </a:ext>
            </a:extLst>
          </p:cNvPr>
          <p:cNvSpPr>
            <a:spLocks noGrp="1"/>
          </p:cNvSpPr>
          <p:nvPr>
            <p:ph type="sldNum" sz="quarter" idx="12"/>
          </p:nvPr>
        </p:nvSpPr>
        <p:spPr/>
        <p:txBody>
          <a:bodyPr/>
          <a:lstStyle/>
          <a:p>
            <a:pPr>
              <a:defRPr/>
            </a:pPr>
            <a:fld id="{D09DAAB7-733C-4898-8EE1-70F04B4B7BFD}" type="slidenum">
              <a:rPr lang="en-US" smtClean="0"/>
              <a:pPr>
                <a:defRPr/>
              </a:pPr>
              <a:t>18</a:t>
            </a:fld>
            <a:endParaRPr lang="en-US"/>
          </a:p>
        </p:txBody>
      </p:sp>
      <p:pic>
        <p:nvPicPr>
          <p:cNvPr id="4" name="Picture 3">
            <a:extLst>
              <a:ext uri="{FF2B5EF4-FFF2-40B4-BE49-F238E27FC236}">
                <a16:creationId xmlns:a16="http://schemas.microsoft.com/office/drawing/2014/main" id="{4CBBA296-C19A-4CBA-927A-5E81849FC531}"/>
              </a:ext>
            </a:extLst>
          </p:cNvPr>
          <p:cNvPicPr>
            <a:picLocks noChangeAspect="1"/>
          </p:cNvPicPr>
          <p:nvPr/>
        </p:nvPicPr>
        <p:blipFill rotWithShape="1">
          <a:blip r:embed="rId3"/>
          <a:srcRect l="12091" r="9359"/>
          <a:stretch/>
        </p:blipFill>
        <p:spPr>
          <a:xfrm>
            <a:off x="5292612" y="1517726"/>
            <a:ext cx="3242427" cy="3528392"/>
          </a:xfrm>
          <a:prstGeom prst="rect">
            <a:avLst/>
          </a:prstGeom>
        </p:spPr>
      </p:pic>
    </p:spTree>
    <p:extLst>
      <p:ext uri="{BB962C8B-B14F-4D97-AF65-F5344CB8AC3E}">
        <p14:creationId xmlns:p14="http://schemas.microsoft.com/office/powerpoint/2010/main" val="126346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idx="1"/>
          </p:nvPr>
        </p:nvSpPr>
        <p:spPr>
          <a:xfrm>
            <a:off x="612775" y="1844823"/>
            <a:ext cx="7772400" cy="4511527"/>
          </a:xfrm>
        </p:spPr>
        <p:txBody>
          <a:bodyPr>
            <a:noAutofit/>
          </a:bodyPr>
          <a:lstStyle/>
          <a:p>
            <a:pPr marL="523875" indent="-514350">
              <a:buAutoNum type="alphaLcParenBoth"/>
            </a:pPr>
            <a:r>
              <a:rPr lang="en-US" sz="2200" dirty="0">
                <a:latin typeface="Calibri" panose="020F0502020204030204" pitchFamily="34" charset="0"/>
              </a:rPr>
              <a:t>Offensive interference is an act by a member of the team at bat which interferes obstructs or impedes any fielder attempting to make a play </a:t>
            </a:r>
          </a:p>
          <a:p>
            <a:pPr marL="523875" indent="-514350">
              <a:buAutoNum type="alphaLcParenBoth"/>
            </a:pPr>
            <a:r>
              <a:rPr lang="en-US" sz="2200" dirty="0">
                <a:latin typeface="Calibri" panose="020F0502020204030204" pitchFamily="34" charset="0"/>
              </a:rPr>
              <a:t>Defensive interference is an act by a fielder which hinders or prevents a batter from hitting a </a:t>
            </a:r>
            <a:r>
              <a:rPr lang="en-US" sz="2200" dirty="0" err="1">
                <a:latin typeface="Calibri" panose="020F0502020204030204" pitchFamily="34" charset="0"/>
              </a:rPr>
              <a:t>pitc</a:t>
            </a:r>
            <a:endParaRPr lang="en-US" sz="2200" dirty="0">
              <a:latin typeface="Calibri" panose="020F0502020204030204" pitchFamily="34" charset="0"/>
            </a:endParaRPr>
          </a:p>
          <a:p>
            <a:pPr marL="523875" indent="-514350">
              <a:buAutoNum type="alphaLcParenBoth"/>
            </a:pPr>
            <a:r>
              <a:rPr lang="en-US" sz="2200" dirty="0">
                <a:latin typeface="Calibri" panose="020F0502020204030204" pitchFamily="34" charset="0"/>
              </a:rPr>
              <a:t>Umpire’s interference occurs:</a:t>
            </a:r>
          </a:p>
          <a:p>
            <a:pPr marL="923925" lvl="2" indent="-174625"/>
            <a:r>
              <a:rPr lang="en-US" sz="2000" dirty="0">
                <a:latin typeface="Calibri" panose="020F0502020204030204" pitchFamily="34" charset="0"/>
              </a:rPr>
              <a:t>When an umpire interferes with a catcher’s throw</a:t>
            </a:r>
          </a:p>
          <a:p>
            <a:pPr marL="923925" lvl="2" indent="-174625"/>
            <a:r>
              <a:rPr lang="en-US" sz="2000" dirty="0">
                <a:latin typeface="Calibri" panose="020F0502020204030204" pitchFamily="34" charset="0"/>
              </a:rPr>
              <a:t>When a fair ball touches an umpire in fair territory before passing a fielder</a:t>
            </a:r>
          </a:p>
          <a:p>
            <a:pPr marL="357188" indent="-347663">
              <a:buNone/>
            </a:pPr>
            <a:r>
              <a:rPr lang="en-US" sz="2200" dirty="0">
                <a:latin typeface="Calibri" panose="020F0502020204030204" pitchFamily="34" charset="0"/>
              </a:rPr>
              <a:t>(d) Spectator interference is when a spectator reaches out of the stands or goes onto the playing field and touches a live ball</a:t>
            </a:r>
          </a:p>
          <a:p>
            <a:pPr marL="0" indent="0">
              <a:buNone/>
            </a:pPr>
            <a:r>
              <a:rPr lang="en-US" sz="2200" dirty="0">
                <a:latin typeface="Calibri" panose="020F0502020204030204" pitchFamily="34" charset="0"/>
              </a:rPr>
              <a:t>(e) On any interference the ball is dead. </a:t>
            </a:r>
          </a:p>
        </p:txBody>
      </p:sp>
      <p:sp>
        <p:nvSpPr>
          <p:cNvPr id="111620" name="Text Box 4"/>
          <p:cNvSpPr txBox="1">
            <a:spLocks noChangeArrowheads="1"/>
          </p:cNvSpPr>
          <p:nvPr/>
        </p:nvSpPr>
        <p:spPr bwMode="auto">
          <a:xfrm>
            <a:off x="1624013" y="392113"/>
            <a:ext cx="5749925"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a:solidFill>
                  <a:schemeClr val="tx2"/>
                </a:solidFill>
                <a:latin typeface="Arial" charset="0"/>
              </a:rPr>
              <a:t>2.00 - INTERFERENCE</a:t>
            </a:r>
          </a:p>
        </p:txBody>
      </p:sp>
      <p:sp>
        <p:nvSpPr>
          <p:cNvPr id="5" name="AutoShape 4"/>
          <p:cNvSpPr>
            <a:spLocks noChangeArrowheads="1"/>
          </p:cNvSpPr>
          <p:nvPr/>
        </p:nvSpPr>
        <p:spPr bwMode="auto">
          <a:xfrm>
            <a:off x="1649198" y="320088"/>
            <a:ext cx="5791200" cy="1066800"/>
          </a:xfrm>
          <a:prstGeom prst="roundRect">
            <a:avLst>
              <a:gd name="adj" fmla="val 16667"/>
            </a:avLst>
          </a:prstGeom>
          <a:solidFill>
            <a:srgbClr val="FF0000"/>
          </a:solidFill>
          <a:ln w="57150" cmpd="thickThin">
            <a:solidFill>
              <a:schemeClr val="tx1"/>
            </a:solidFill>
            <a:round/>
            <a:headEnd/>
            <a:tailEnd/>
          </a:ln>
          <a:effectLst/>
        </p:spPr>
        <p:txBody>
          <a:bodyPr wrap="none" anchor="ctr"/>
          <a:lstStyle/>
          <a:p>
            <a:pPr algn="ctr" eaLnBrk="0" hangingPunct="0"/>
            <a:r>
              <a:rPr lang="en-US" sz="2800" b="1" dirty="0">
                <a:solidFill>
                  <a:srgbClr val="FFFFFF"/>
                </a:solidFill>
                <a:latin typeface="Tahoma" pitchFamily="34" charset="0"/>
              </a:rPr>
              <a:t>INTERFERENCE - 2.00</a:t>
            </a:r>
          </a:p>
        </p:txBody>
      </p:sp>
      <p:sp>
        <p:nvSpPr>
          <p:cNvPr id="8" name="Slide Number Placeholder 7">
            <a:extLst>
              <a:ext uri="{FF2B5EF4-FFF2-40B4-BE49-F238E27FC236}">
                <a16:creationId xmlns:a16="http://schemas.microsoft.com/office/drawing/2014/main" id="{A396498F-2027-571C-83DB-5219D6658664}"/>
              </a:ext>
            </a:extLst>
          </p:cNvPr>
          <p:cNvSpPr>
            <a:spLocks noGrp="1"/>
          </p:cNvSpPr>
          <p:nvPr>
            <p:ph type="sldNum" sz="quarter" idx="12"/>
          </p:nvPr>
        </p:nvSpPr>
        <p:spPr/>
        <p:txBody>
          <a:bodyPr/>
          <a:lstStyle/>
          <a:p>
            <a:pPr>
              <a:defRPr/>
            </a:pPr>
            <a:fld id="{D09DAAB7-733C-4898-8EE1-70F04B4B7BFD}" type="slidenum">
              <a:rPr lang="en-US" smtClean="0"/>
              <a:pPr>
                <a:defRPr/>
              </a:pPr>
              <a:t>19</a:t>
            </a:fld>
            <a:endParaRPr lang="en-US"/>
          </a:p>
        </p:txBody>
      </p:sp>
    </p:spTree>
    <p:extLst>
      <p:ext uri="{BB962C8B-B14F-4D97-AF65-F5344CB8AC3E}">
        <p14:creationId xmlns:p14="http://schemas.microsoft.com/office/powerpoint/2010/main" val="35622795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6EDE64-F29F-4BAC-B98D-299BD2680024}"/>
              </a:ext>
            </a:extLst>
          </p:cNvPr>
          <p:cNvSpPr>
            <a:spLocks noGrp="1"/>
          </p:cNvSpPr>
          <p:nvPr>
            <p:ph type="sldNum" sz="quarter" idx="12"/>
          </p:nvPr>
        </p:nvSpPr>
        <p:spPr/>
        <p:txBody>
          <a:bodyPr/>
          <a:lstStyle/>
          <a:p>
            <a:pPr>
              <a:defRPr/>
            </a:pPr>
            <a:fld id="{1143C41F-D65A-406F-9899-92D4E543D840}" type="slidenum">
              <a:rPr lang="en-US" smtClean="0"/>
              <a:pPr>
                <a:defRPr/>
              </a:pPr>
              <a:t>2</a:t>
            </a:fld>
            <a:endParaRPr lang="en-US"/>
          </a:p>
        </p:txBody>
      </p:sp>
      <p:sp>
        <p:nvSpPr>
          <p:cNvPr id="117762" name="Rectangle 1026"/>
          <p:cNvSpPr>
            <a:spLocks noGrp="1" noChangeArrowheads="1"/>
          </p:cNvSpPr>
          <p:nvPr>
            <p:ph type="title" idx="4294967295"/>
          </p:nvPr>
        </p:nvSpPr>
        <p:spPr>
          <a:xfrm>
            <a:off x="0" y="0"/>
            <a:ext cx="7772400" cy="914400"/>
          </a:xfrm>
        </p:spPr>
        <p:txBody>
          <a:bodyPr/>
          <a:lstStyle/>
          <a:p>
            <a:pPr eaLnBrk="1" hangingPunct="1"/>
            <a:r>
              <a:rPr lang="en-US" sz="4000" b="1" dirty="0">
                <a:solidFill>
                  <a:srgbClr val="FF0000"/>
                </a:solidFill>
                <a:latin typeface="Arial" charset="0"/>
              </a:rPr>
              <a:t>The Rules</a:t>
            </a:r>
            <a:endParaRPr lang="en-US" sz="2000" dirty="0">
              <a:solidFill>
                <a:schemeClr val="accent2"/>
              </a:solidFill>
            </a:endParaRPr>
          </a:p>
        </p:txBody>
      </p:sp>
      <p:sp>
        <p:nvSpPr>
          <p:cNvPr id="117763" name="Rectangle 1027"/>
          <p:cNvSpPr>
            <a:spLocks noGrp="1" noChangeArrowheads="1"/>
          </p:cNvSpPr>
          <p:nvPr>
            <p:ph type="body" idx="4294967295"/>
          </p:nvPr>
        </p:nvSpPr>
        <p:spPr>
          <a:xfrm>
            <a:off x="0" y="836613"/>
            <a:ext cx="8496300" cy="5688012"/>
          </a:xfrm>
        </p:spPr>
        <p:txBody>
          <a:bodyPr/>
          <a:lstStyle/>
          <a:p>
            <a:pPr algn="ctr" eaLnBrk="1" hangingPunct="1">
              <a:lnSpc>
                <a:spcPct val="90000"/>
              </a:lnSpc>
              <a:buNone/>
            </a:pPr>
            <a:r>
              <a:rPr lang="en-US" sz="2400" dirty="0">
                <a:latin typeface="Calibri" pitchFamily="34" charset="0"/>
              </a:rPr>
              <a:t>It is impossible for us to teach you all of the rules during this clinic.  </a:t>
            </a:r>
            <a:r>
              <a:rPr lang="en-US" sz="2800" dirty="0">
                <a:latin typeface="Calibri" pitchFamily="34" charset="0"/>
              </a:rPr>
              <a:t>It is </a:t>
            </a:r>
            <a:r>
              <a:rPr lang="en-US" sz="2800" b="1" u="sng" dirty="0">
                <a:latin typeface="Calibri" pitchFamily="34" charset="0"/>
              </a:rPr>
              <a:t>your</a:t>
            </a:r>
            <a:r>
              <a:rPr lang="en-US" sz="2800" dirty="0">
                <a:latin typeface="Calibri" pitchFamily="34" charset="0"/>
              </a:rPr>
              <a:t> responsibility to learn the rules.</a:t>
            </a:r>
            <a:endParaRPr lang="en-US" sz="2400" dirty="0">
              <a:latin typeface="Calibri" pitchFamily="34" charset="0"/>
            </a:endParaRPr>
          </a:p>
          <a:p>
            <a:pPr eaLnBrk="1" hangingPunct="1">
              <a:lnSpc>
                <a:spcPct val="90000"/>
              </a:lnSpc>
            </a:pPr>
            <a:r>
              <a:rPr lang="en-US" sz="2000" dirty="0">
                <a:latin typeface="Calibri" pitchFamily="34" charset="0"/>
              </a:rPr>
              <a:t>1.00 is basically all of the equipment rules, the diamond dimensions, the uniforms, as well as safety rules.</a:t>
            </a:r>
          </a:p>
          <a:p>
            <a:pPr eaLnBrk="1" hangingPunct="1">
              <a:lnSpc>
                <a:spcPct val="90000"/>
              </a:lnSpc>
            </a:pPr>
            <a:r>
              <a:rPr lang="en-US" sz="2000" dirty="0">
                <a:latin typeface="Calibri" pitchFamily="34" charset="0"/>
              </a:rPr>
              <a:t>2.00 is definitions.  The most boring part of the book.  Also the most important.</a:t>
            </a:r>
          </a:p>
          <a:p>
            <a:pPr eaLnBrk="1" hangingPunct="1">
              <a:lnSpc>
                <a:spcPct val="90000"/>
              </a:lnSpc>
            </a:pPr>
            <a:r>
              <a:rPr lang="en-US" sz="2000" dirty="0">
                <a:latin typeface="Calibri" pitchFamily="34" charset="0"/>
              </a:rPr>
              <a:t>3.00 pre-game activities as well as substitutions and field decorum.</a:t>
            </a:r>
          </a:p>
          <a:p>
            <a:pPr eaLnBrk="1" hangingPunct="1">
              <a:lnSpc>
                <a:spcPct val="90000"/>
              </a:lnSpc>
            </a:pPr>
            <a:r>
              <a:rPr lang="en-US" sz="2000" dirty="0">
                <a:latin typeface="Calibri" pitchFamily="34" charset="0"/>
              </a:rPr>
              <a:t>4.00 scoring, doubleheaders, field decorum, protests and forfeits.</a:t>
            </a:r>
          </a:p>
          <a:p>
            <a:pPr eaLnBrk="1" hangingPunct="1">
              <a:lnSpc>
                <a:spcPct val="90000"/>
              </a:lnSpc>
            </a:pPr>
            <a:r>
              <a:rPr lang="en-US" sz="2000" dirty="0">
                <a:latin typeface="Calibri" pitchFamily="34" charset="0"/>
              </a:rPr>
              <a:t>5.00 dead ball/live ball situations.</a:t>
            </a:r>
          </a:p>
          <a:p>
            <a:pPr eaLnBrk="1" hangingPunct="1">
              <a:lnSpc>
                <a:spcPct val="90000"/>
              </a:lnSpc>
            </a:pPr>
            <a:r>
              <a:rPr lang="en-US" sz="2000" dirty="0">
                <a:latin typeface="Calibri" pitchFamily="34" charset="0"/>
              </a:rPr>
              <a:t>6.00 is about the batter.  When a batter is safe, when they are out, and batting out of turn.</a:t>
            </a:r>
          </a:p>
          <a:p>
            <a:pPr eaLnBrk="1" hangingPunct="1">
              <a:lnSpc>
                <a:spcPct val="90000"/>
              </a:lnSpc>
            </a:pPr>
            <a:r>
              <a:rPr lang="en-US" sz="2000" dirty="0">
                <a:latin typeface="Calibri" pitchFamily="34" charset="0"/>
              </a:rPr>
              <a:t>7.00 is about the runner.  Base awards, interference and obstruction.</a:t>
            </a:r>
          </a:p>
          <a:p>
            <a:pPr eaLnBrk="1" hangingPunct="1">
              <a:lnSpc>
                <a:spcPct val="90000"/>
              </a:lnSpc>
            </a:pPr>
            <a:r>
              <a:rPr lang="en-US" sz="2000" dirty="0">
                <a:latin typeface="Calibri" pitchFamily="34" charset="0"/>
              </a:rPr>
              <a:t>8.00 is about the pitcher.</a:t>
            </a:r>
          </a:p>
          <a:p>
            <a:pPr eaLnBrk="1" hangingPunct="1">
              <a:lnSpc>
                <a:spcPct val="90000"/>
              </a:lnSpc>
            </a:pPr>
            <a:r>
              <a:rPr lang="en-US" sz="2000" dirty="0">
                <a:latin typeface="Calibri" pitchFamily="34" charset="0"/>
              </a:rPr>
              <a:t>9.00 is all about the umpire.  Where their authority comes from and what their authority is.</a:t>
            </a:r>
          </a:p>
          <a:p>
            <a:pPr eaLnBrk="1" hangingPunct="1">
              <a:lnSpc>
                <a:spcPct val="90000"/>
              </a:lnSpc>
            </a:pPr>
            <a:r>
              <a:rPr lang="en-US" sz="2000" dirty="0">
                <a:latin typeface="Calibri" pitchFamily="34" charset="0"/>
              </a:rPr>
              <a:t>Tournament rules &amp; guidelines.</a:t>
            </a:r>
          </a:p>
          <a:p>
            <a:pPr eaLnBrk="1" hangingPunct="1">
              <a:lnSpc>
                <a:spcPct val="90000"/>
              </a:lnSpc>
            </a:pPr>
            <a:endParaRPr lang="en-US" sz="2000" dirty="0"/>
          </a:p>
        </p:txBody>
      </p:sp>
    </p:spTree>
    <p:extLst>
      <p:ext uri="{BB962C8B-B14F-4D97-AF65-F5344CB8AC3E}">
        <p14:creationId xmlns:p14="http://schemas.microsoft.com/office/powerpoint/2010/main" val="289544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AutoShape 3"/>
          <p:cNvSpPr>
            <a:spLocks noChangeArrowheads="1"/>
          </p:cNvSpPr>
          <p:nvPr/>
        </p:nvSpPr>
        <p:spPr bwMode="auto">
          <a:xfrm>
            <a:off x="1815306" y="136524"/>
            <a:ext cx="5513387" cy="696913"/>
          </a:xfrm>
          <a:prstGeom prst="roundRect">
            <a:avLst>
              <a:gd name="adj" fmla="val 16667"/>
            </a:avLst>
          </a:prstGeom>
          <a:solidFill>
            <a:srgbClr val="FF0000"/>
          </a:solidFill>
          <a:ln w="9525">
            <a:solidFill>
              <a:schemeClr val="accent2"/>
            </a:solidFill>
            <a:round/>
            <a:headEnd/>
            <a:tailEnd/>
          </a:ln>
          <a:effectLst>
            <a:outerShdw dist="102391" dir="1784693" algn="ctr" rotWithShape="0">
              <a:schemeClr val="accent2"/>
            </a:outerShdw>
          </a:effectLst>
        </p:spPr>
        <p:txBody>
          <a:bodyPr wrap="none" anchor="ctr"/>
          <a:lstStyle/>
          <a:p>
            <a:pPr algn="ctr" eaLnBrk="0" hangingPunct="0">
              <a:defRPr/>
            </a:pPr>
            <a:r>
              <a:rPr lang="en-US" sz="2800" b="1">
                <a:solidFill>
                  <a:srgbClr val="FFFFFF"/>
                </a:solidFill>
                <a:effectLst>
                  <a:outerShdw blurRad="38100" dist="38100" dir="2700000" algn="tl">
                    <a:srgbClr val="000000"/>
                  </a:outerShdw>
                </a:effectLst>
                <a:latin typeface="Tahoma" pitchFamily="34" charset="0"/>
              </a:rPr>
              <a:t>UMPIRE INTERFERENCE</a:t>
            </a:r>
          </a:p>
        </p:txBody>
      </p:sp>
      <p:graphicFrame>
        <p:nvGraphicFramePr>
          <p:cNvPr id="22531" name="Object 0"/>
          <p:cNvGraphicFramePr>
            <a:graphicFrameLocks noChangeAspect="1"/>
          </p:cNvGraphicFramePr>
          <p:nvPr/>
        </p:nvGraphicFramePr>
        <p:xfrm>
          <a:off x="4298950" y="4548188"/>
          <a:ext cx="4598988" cy="2022475"/>
        </p:xfrm>
        <a:graphic>
          <a:graphicData uri="http://schemas.openxmlformats.org/presentationml/2006/ole">
            <mc:AlternateContent xmlns:mc="http://schemas.openxmlformats.org/markup-compatibility/2006">
              <mc:Choice xmlns:v="urn:schemas-microsoft-com:vml" Requires="v">
                <p:oleObj spid="_x0000_s4097" name="Photo Editor Photo" r:id="rId4" imgW="5076190" imgH="2180952" progId="">
                  <p:embed/>
                </p:oleObj>
              </mc:Choice>
              <mc:Fallback>
                <p:oleObj name="Photo Editor Photo" r:id="rId4" imgW="5076190" imgH="2180952" progId="">
                  <p:embed/>
                  <p:pic>
                    <p:nvPicPr>
                      <p:cNvPr id="22531" name="Object 0"/>
                      <p:cNvPicPr>
                        <a:picLocks noChangeAspect="1" noChangeArrowheads="1"/>
                      </p:cNvPicPr>
                      <p:nvPr/>
                    </p:nvPicPr>
                    <p:blipFill>
                      <a:blip r:embed="rId5">
                        <a:lum bright="-6000"/>
                        <a:extLst>
                          <a:ext uri="{28A0092B-C50C-407E-A947-70E740481C1C}">
                            <a14:useLocalDpi xmlns:a14="http://schemas.microsoft.com/office/drawing/2010/main" val="0"/>
                          </a:ext>
                        </a:extLst>
                      </a:blip>
                      <a:srcRect r="9412" b="7278"/>
                      <a:stretch>
                        <a:fillRect/>
                      </a:stretch>
                    </p:blipFill>
                    <p:spPr bwMode="auto">
                      <a:xfrm>
                        <a:off x="4298950" y="4548188"/>
                        <a:ext cx="4598988"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Text Box 5"/>
          <p:cNvSpPr txBox="1">
            <a:spLocks noChangeArrowheads="1"/>
          </p:cNvSpPr>
          <p:nvPr/>
        </p:nvSpPr>
        <p:spPr bwMode="auto">
          <a:xfrm>
            <a:off x="4262438" y="1203325"/>
            <a:ext cx="4632325" cy="2103438"/>
          </a:xfrm>
          <a:prstGeom prst="rect">
            <a:avLst/>
          </a:prstGeom>
          <a:noFill/>
          <a:ln w="9525">
            <a:noFill/>
            <a:miter lim="800000"/>
            <a:headEnd/>
            <a:tailEnd/>
          </a:ln>
        </p:spPr>
        <p:txBody>
          <a:bodyPr>
            <a:spAutoFit/>
          </a:bodyPr>
          <a:lstStyle/>
          <a:p>
            <a:pPr marL="461963" indent="-461963" algn="ctr" eaLnBrk="0" hangingPunct="0">
              <a:tabLst>
                <a:tab pos="461963" algn="l"/>
              </a:tabLst>
            </a:pPr>
            <a:r>
              <a:rPr lang="en-US" sz="3200" b="1">
                <a:solidFill>
                  <a:srgbClr val="009900"/>
                </a:solidFill>
              </a:rPr>
              <a:t>ONLY TWO WAYS</a:t>
            </a:r>
          </a:p>
          <a:p>
            <a:pPr marL="461963" indent="-461963" eaLnBrk="0" hangingPunct="0">
              <a:tabLst>
                <a:tab pos="461963" algn="l"/>
              </a:tabLst>
            </a:pPr>
            <a:endParaRPr lang="en-US" sz="1400">
              <a:solidFill>
                <a:srgbClr val="FF3300"/>
              </a:solidFill>
            </a:endParaRPr>
          </a:p>
          <a:p>
            <a:pPr marL="461963" indent="-461963" eaLnBrk="0" hangingPunct="0">
              <a:buFontTx/>
              <a:buAutoNum type="circleNumWdBlackPlain"/>
              <a:tabLst>
                <a:tab pos="461963" algn="l"/>
              </a:tabLst>
            </a:pPr>
            <a:r>
              <a:rPr lang="en-US" sz="2000" b="1">
                <a:sym typeface="Wingdings" pitchFamily="2" charset="2"/>
              </a:rPr>
              <a:t>INTERFERENCE WITH CATCHER'S THROW – 5.09(b)</a:t>
            </a:r>
          </a:p>
          <a:p>
            <a:pPr marL="461963" indent="-461963" eaLnBrk="0" hangingPunct="0">
              <a:spcBef>
                <a:spcPct val="30000"/>
              </a:spcBef>
              <a:buFontTx/>
              <a:buAutoNum type="circleNumWdBlackPlain"/>
              <a:tabLst>
                <a:tab pos="461963" algn="l"/>
              </a:tabLst>
            </a:pPr>
            <a:r>
              <a:rPr lang="en-US" sz="2000" b="1"/>
              <a:t>HIT BY BATTED BALL BEFORE PASSING A FIELDER – 5.09(f)</a:t>
            </a:r>
          </a:p>
        </p:txBody>
      </p:sp>
      <p:sp>
        <p:nvSpPr>
          <p:cNvPr id="22533" name="Text Box 6"/>
          <p:cNvSpPr txBox="1">
            <a:spLocks noChangeArrowheads="1"/>
          </p:cNvSpPr>
          <p:nvPr/>
        </p:nvSpPr>
        <p:spPr bwMode="auto">
          <a:xfrm>
            <a:off x="114300" y="3954463"/>
            <a:ext cx="6170613" cy="1706562"/>
          </a:xfrm>
          <a:prstGeom prst="rect">
            <a:avLst/>
          </a:prstGeom>
          <a:noFill/>
          <a:ln w="9525">
            <a:noFill/>
            <a:miter lim="800000"/>
            <a:headEnd/>
            <a:tailEnd/>
          </a:ln>
        </p:spPr>
        <p:txBody>
          <a:bodyPr>
            <a:spAutoFit/>
          </a:bodyPr>
          <a:lstStyle/>
          <a:p>
            <a:pPr marL="461963" indent="-461963" algn="ctr" eaLnBrk="0" hangingPunct="0">
              <a:tabLst>
                <a:tab pos="461963" algn="l"/>
              </a:tabLst>
            </a:pPr>
            <a:r>
              <a:rPr lang="en-US" sz="3200" b="1">
                <a:solidFill>
                  <a:schemeClr val="accent2"/>
                </a:solidFill>
              </a:rPr>
              <a:t>NO UMPIRE INTERFERENCE</a:t>
            </a:r>
          </a:p>
          <a:p>
            <a:pPr marL="461963" indent="-461963" eaLnBrk="0" hangingPunct="0">
              <a:tabLst>
                <a:tab pos="461963" algn="l"/>
              </a:tabLst>
            </a:pPr>
            <a:endParaRPr lang="en-US" sz="1400">
              <a:solidFill>
                <a:srgbClr val="000099"/>
              </a:solidFill>
            </a:endParaRPr>
          </a:p>
          <a:p>
            <a:pPr marL="461963" indent="-461963" eaLnBrk="0" hangingPunct="0">
              <a:buFontTx/>
              <a:buAutoNum type="circleNumWdBlackPlain"/>
              <a:tabLst>
                <a:tab pos="461963" algn="l"/>
              </a:tabLst>
            </a:pPr>
            <a:r>
              <a:rPr lang="en-US" sz="2000" b="1">
                <a:sym typeface="Wingdings" pitchFamily="2" charset="2"/>
              </a:rPr>
              <a:t>BEING HIT BY A THROWN BALL</a:t>
            </a:r>
          </a:p>
          <a:p>
            <a:pPr marL="461963" indent="-461963" eaLnBrk="0" hangingPunct="0">
              <a:buFontTx/>
              <a:buAutoNum type="circleNumWdBlackPlain"/>
              <a:tabLst>
                <a:tab pos="461963" algn="l"/>
              </a:tabLst>
            </a:pPr>
            <a:r>
              <a:rPr lang="en-US" sz="2000" b="1">
                <a:sym typeface="Wingdings" pitchFamily="2" charset="2"/>
              </a:rPr>
              <a:t>BEING HIT BY  FIELDER</a:t>
            </a:r>
          </a:p>
          <a:p>
            <a:pPr marL="461963" indent="-461963" eaLnBrk="0" hangingPunct="0">
              <a:buFontTx/>
              <a:buAutoNum type="circleNumWdBlackPlain"/>
              <a:tabLst>
                <a:tab pos="461963" algn="l"/>
              </a:tabLst>
            </a:pPr>
            <a:r>
              <a:rPr lang="en-US" sz="2000" b="1">
                <a:sym typeface="Wingdings" pitchFamily="2" charset="2"/>
              </a:rPr>
              <a:t>BEING HIT BY A RUNNER</a:t>
            </a:r>
            <a:endParaRPr lang="en-US" sz="2000" b="1"/>
          </a:p>
        </p:txBody>
      </p:sp>
      <p:sp>
        <p:nvSpPr>
          <p:cNvPr id="22534" name="Line 7"/>
          <p:cNvSpPr>
            <a:spLocks noChangeShapeType="1"/>
          </p:cNvSpPr>
          <p:nvPr/>
        </p:nvSpPr>
        <p:spPr bwMode="auto">
          <a:xfrm>
            <a:off x="0" y="3860800"/>
            <a:ext cx="9144000" cy="0"/>
          </a:xfrm>
          <a:prstGeom prst="line">
            <a:avLst/>
          </a:prstGeom>
          <a:noFill/>
          <a:ln w="38100">
            <a:solidFill>
              <a:schemeClr val="tx1"/>
            </a:solidFill>
            <a:prstDash val="sysDot"/>
            <a:round/>
            <a:headEnd/>
            <a:tailEnd/>
          </a:ln>
        </p:spPr>
        <p:txBody>
          <a:bodyPr/>
          <a:lstStyle/>
          <a:p>
            <a:endParaRPr lang="en-US"/>
          </a:p>
        </p:txBody>
      </p:sp>
      <p:graphicFrame>
        <p:nvGraphicFramePr>
          <p:cNvPr id="22535" name="Object 1"/>
          <p:cNvGraphicFramePr>
            <a:graphicFrameLocks noChangeAspect="1"/>
          </p:cNvGraphicFramePr>
          <p:nvPr/>
        </p:nvGraphicFramePr>
        <p:xfrm>
          <a:off x="654050" y="1050925"/>
          <a:ext cx="3668713" cy="2640013"/>
        </p:xfrm>
        <a:graphic>
          <a:graphicData uri="http://schemas.openxmlformats.org/presentationml/2006/ole">
            <mc:AlternateContent xmlns:mc="http://schemas.openxmlformats.org/markup-compatibility/2006">
              <mc:Choice xmlns:v="urn:schemas-microsoft-com:vml" Requires="v">
                <p:oleObj spid="_x0000_s4098" name="Photo Editor Photo" r:id="rId6" imgW="4382112" imgH="2800741" progId="">
                  <p:embed/>
                </p:oleObj>
              </mc:Choice>
              <mc:Fallback>
                <p:oleObj name="Photo Editor Photo" r:id="rId6" imgW="4382112" imgH="2800741" progId="">
                  <p:embed/>
                  <p:pic>
                    <p:nvPicPr>
                      <p:cNvPr id="22535" name="Object 1"/>
                      <p:cNvPicPr>
                        <a:picLocks noChangeAspect="1" noChangeArrowheads="1"/>
                      </p:cNvPicPr>
                      <p:nvPr/>
                    </p:nvPicPr>
                    <p:blipFill>
                      <a:blip r:embed="rId7">
                        <a:lum bright="-6000"/>
                        <a:extLst>
                          <a:ext uri="{28A0092B-C50C-407E-A947-70E740481C1C}">
                            <a14:useLocalDpi xmlns:a14="http://schemas.microsoft.com/office/drawing/2010/main" val="0"/>
                          </a:ext>
                        </a:extLst>
                      </a:blip>
                      <a:srcRect l="10291" r="5978" b="5725"/>
                      <a:stretch>
                        <a:fillRect/>
                      </a:stretch>
                    </p:blipFill>
                    <p:spPr bwMode="auto">
                      <a:xfrm>
                        <a:off x="654050" y="1050925"/>
                        <a:ext cx="3668713"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a:extLst>
              <a:ext uri="{FF2B5EF4-FFF2-40B4-BE49-F238E27FC236}">
                <a16:creationId xmlns:a16="http://schemas.microsoft.com/office/drawing/2014/main" id="{5B8FD761-D702-0AC4-73E5-8C2EEE636443}"/>
              </a:ext>
            </a:extLst>
          </p:cNvPr>
          <p:cNvSpPr>
            <a:spLocks noGrp="1"/>
          </p:cNvSpPr>
          <p:nvPr>
            <p:ph type="sldNum" sz="quarter" idx="12"/>
          </p:nvPr>
        </p:nvSpPr>
        <p:spPr/>
        <p:txBody>
          <a:bodyPr/>
          <a:lstStyle/>
          <a:p>
            <a:pPr>
              <a:defRPr/>
            </a:pPr>
            <a:fld id="{1143C41F-D65A-406F-9899-92D4E543D840}" type="slidenum">
              <a:rPr lang="en-US" smtClean="0"/>
              <a:pPr>
                <a:defRPr/>
              </a:pPr>
              <a:t>20</a:t>
            </a:fld>
            <a:endParaRPr lang="en-US"/>
          </a:p>
        </p:txBody>
      </p:sp>
    </p:spTree>
    <p:extLst>
      <p:ext uri="{BB962C8B-B14F-4D97-AF65-F5344CB8AC3E}">
        <p14:creationId xmlns:p14="http://schemas.microsoft.com/office/powerpoint/2010/main" val="221521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AutoShape 3"/>
          <p:cNvSpPr>
            <a:spLocks noChangeArrowheads="1"/>
          </p:cNvSpPr>
          <p:nvPr/>
        </p:nvSpPr>
        <p:spPr bwMode="auto">
          <a:xfrm>
            <a:off x="1814513" y="114300"/>
            <a:ext cx="5513387" cy="696913"/>
          </a:xfrm>
          <a:prstGeom prst="roundRect">
            <a:avLst>
              <a:gd name="adj" fmla="val 16667"/>
            </a:avLst>
          </a:prstGeom>
          <a:solidFill>
            <a:srgbClr val="FF0000"/>
          </a:solidFill>
          <a:ln w="9525">
            <a:solidFill>
              <a:schemeClr val="accent2"/>
            </a:solidFill>
            <a:round/>
            <a:headEnd/>
            <a:tailEnd/>
          </a:ln>
          <a:effectLst>
            <a:outerShdw dist="102391" dir="1784693" algn="ctr" rotWithShape="0">
              <a:schemeClr val="accent2"/>
            </a:outerShdw>
          </a:effectLst>
        </p:spPr>
        <p:txBody>
          <a:bodyPr wrap="none" anchor="ctr"/>
          <a:lstStyle/>
          <a:p>
            <a:pPr algn="ctr" eaLnBrk="0" hangingPunct="0">
              <a:defRPr/>
            </a:pPr>
            <a:r>
              <a:rPr lang="en-US" sz="2800" b="1">
                <a:solidFill>
                  <a:srgbClr val="FFFFFF"/>
                </a:solidFill>
                <a:effectLst>
                  <a:outerShdw blurRad="38100" dist="38100" dir="2700000" algn="tl">
                    <a:srgbClr val="000000"/>
                  </a:outerShdw>
                </a:effectLst>
                <a:latin typeface="Tahoma" pitchFamily="34" charset="0"/>
              </a:rPr>
              <a:t>SPECTATOR INTERFERENCE</a:t>
            </a:r>
          </a:p>
        </p:txBody>
      </p:sp>
      <p:sp>
        <p:nvSpPr>
          <p:cNvPr id="23562" name="Text Box 5"/>
          <p:cNvSpPr txBox="1">
            <a:spLocks noChangeArrowheads="1"/>
          </p:cNvSpPr>
          <p:nvPr/>
        </p:nvSpPr>
        <p:spPr bwMode="auto">
          <a:xfrm>
            <a:off x="4262438" y="1203325"/>
            <a:ext cx="4632325" cy="1706563"/>
          </a:xfrm>
          <a:prstGeom prst="rect">
            <a:avLst/>
          </a:prstGeom>
          <a:noFill/>
          <a:ln w="9525">
            <a:noFill/>
            <a:miter lim="800000"/>
            <a:headEnd/>
            <a:tailEnd/>
          </a:ln>
        </p:spPr>
        <p:txBody>
          <a:bodyPr>
            <a:spAutoFit/>
          </a:bodyPr>
          <a:lstStyle/>
          <a:p>
            <a:pPr marL="461963" indent="-461963" algn="ctr" eaLnBrk="0" hangingPunct="0">
              <a:tabLst>
                <a:tab pos="461963" algn="l"/>
              </a:tabLst>
            </a:pPr>
            <a:r>
              <a:rPr lang="en-US" sz="3200" b="1">
                <a:solidFill>
                  <a:srgbClr val="009900"/>
                </a:solidFill>
              </a:rPr>
              <a:t>What is it?</a:t>
            </a:r>
          </a:p>
          <a:p>
            <a:pPr marL="461963" indent="-461963" eaLnBrk="0" hangingPunct="0">
              <a:tabLst>
                <a:tab pos="461963" algn="l"/>
              </a:tabLst>
            </a:pPr>
            <a:endParaRPr lang="en-US" sz="1400">
              <a:solidFill>
                <a:srgbClr val="FF3300"/>
              </a:solidFill>
            </a:endParaRPr>
          </a:p>
          <a:p>
            <a:pPr marL="461963" indent="-461963" eaLnBrk="0" hangingPunct="0">
              <a:tabLst>
                <a:tab pos="461963" algn="l"/>
              </a:tabLst>
            </a:pPr>
            <a:r>
              <a:rPr lang="en-US" sz="2000" b="1"/>
              <a:t>A spectator reaches out of the stands into the playing area, and touches a live ball.</a:t>
            </a:r>
          </a:p>
        </p:txBody>
      </p:sp>
      <p:sp>
        <p:nvSpPr>
          <p:cNvPr id="23563" name="Text Box 6"/>
          <p:cNvSpPr txBox="1">
            <a:spLocks noChangeArrowheads="1"/>
          </p:cNvSpPr>
          <p:nvPr/>
        </p:nvSpPr>
        <p:spPr bwMode="auto">
          <a:xfrm>
            <a:off x="114300" y="3954463"/>
            <a:ext cx="6170613" cy="2316162"/>
          </a:xfrm>
          <a:prstGeom prst="rect">
            <a:avLst/>
          </a:prstGeom>
          <a:noFill/>
          <a:ln w="9525">
            <a:noFill/>
            <a:miter lim="800000"/>
            <a:headEnd/>
            <a:tailEnd/>
          </a:ln>
        </p:spPr>
        <p:txBody>
          <a:bodyPr>
            <a:spAutoFit/>
          </a:bodyPr>
          <a:lstStyle/>
          <a:p>
            <a:pPr marL="461963" indent="-461963" algn="ctr" eaLnBrk="0" hangingPunct="0">
              <a:tabLst>
                <a:tab pos="461963" algn="l"/>
              </a:tabLst>
            </a:pPr>
            <a:r>
              <a:rPr lang="en-US" sz="3200" b="1" dirty="0">
                <a:solidFill>
                  <a:schemeClr val="accent2"/>
                </a:solidFill>
              </a:rPr>
              <a:t>What do you do?</a:t>
            </a:r>
          </a:p>
          <a:p>
            <a:pPr marL="461963" indent="-461963" eaLnBrk="0" hangingPunct="0">
              <a:tabLst>
                <a:tab pos="461963" algn="l"/>
              </a:tabLst>
            </a:pPr>
            <a:endParaRPr lang="en-US" sz="1400" dirty="0">
              <a:solidFill>
                <a:srgbClr val="000099"/>
              </a:solidFill>
            </a:endParaRPr>
          </a:p>
          <a:p>
            <a:pPr marL="461963" indent="-461963" eaLnBrk="0" hangingPunct="0">
              <a:buFontTx/>
              <a:buAutoNum type="circleNumWdBlackPlain"/>
              <a:tabLst>
                <a:tab pos="461963" algn="l"/>
              </a:tabLst>
            </a:pPr>
            <a:r>
              <a:rPr lang="en-US" sz="2000" b="1" dirty="0">
                <a:sym typeface="Wingdings" pitchFamily="2" charset="2"/>
              </a:rPr>
              <a:t>Call “TIME”.</a:t>
            </a:r>
          </a:p>
          <a:p>
            <a:pPr marL="461963" indent="-461963" eaLnBrk="0" hangingPunct="0">
              <a:buFontTx/>
              <a:buAutoNum type="circleNumWdBlackPlain"/>
              <a:tabLst>
                <a:tab pos="461963" algn="l"/>
              </a:tabLst>
            </a:pPr>
            <a:r>
              <a:rPr lang="en-US" sz="2000" b="1" dirty="0">
                <a:sym typeface="Wingdings" pitchFamily="2" charset="2"/>
              </a:rPr>
              <a:t>Give signal (Grasp LEFT wrist with RIGHT hand with hands above head).</a:t>
            </a:r>
          </a:p>
          <a:p>
            <a:pPr marL="461963" indent="-461963" eaLnBrk="0" hangingPunct="0">
              <a:buFontTx/>
              <a:buAutoNum type="circleNumWdBlackPlain"/>
              <a:tabLst>
                <a:tab pos="461963" algn="l"/>
              </a:tabLst>
            </a:pPr>
            <a:r>
              <a:rPr lang="en-US" sz="2000" b="1" dirty="0">
                <a:sym typeface="Wingdings" pitchFamily="2" charset="2"/>
              </a:rPr>
              <a:t>Impose penalties that will negate the actions of the spectator.</a:t>
            </a:r>
            <a:endParaRPr lang="en-US" sz="2000" b="1" dirty="0"/>
          </a:p>
        </p:txBody>
      </p:sp>
      <p:graphicFrame>
        <p:nvGraphicFramePr>
          <p:cNvPr id="23559" name="Object 7"/>
          <p:cNvGraphicFramePr>
            <a:graphicFrameLocks noChangeAspect="1"/>
          </p:cNvGraphicFramePr>
          <p:nvPr/>
        </p:nvGraphicFramePr>
        <p:xfrm>
          <a:off x="6172200" y="2743200"/>
          <a:ext cx="2752725" cy="3870325"/>
        </p:xfrm>
        <a:graphic>
          <a:graphicData uri="http://schemas.openxmlformats.org/presentationml/2006/ole">
            <mc:AlternateContent xmlns:mc="http://schemas.openxmlformats.org/markup-compatibility/2006">
              <mc:Choice xmlns:v="urn:schemas-microsoft-com:vml" Requires="v">
                <p:oleObj spid="_x0000_s5121" name="Photo Editor Photo" r:id="rId4" imgW="4580952" imgH="6447619" progId="">
                  <p:embed/>
                </p:oleObj>
              </mc:Choice>
              <mc:Fallback>
                <p:oleObj name="Photo Editor Photo" r:id="rId4" imgW="4580952" imgH="6447619" progId="">
                  <p:embed/>
                  <p:pic>
                    <p:nvPicPr>
                      <p:cNvPr id="2355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743200"/>
                        <a:ext cx="2752725" cy="3870325"/>
                      </a:xfrm>
                      <a:prstGeom prst="rect">
                        <a:avLst/>
                      </a:prstGeom>
                      <a:noFill/>
                      <a:ln>
                        <a:noFill/>
                      </a:ln>
                      <a:effectLst/>
                      <a:extLst>
                        <a:ext uri="{909E8E84-426E-40DD-AFC4-6F175D3DCCD1}">
                          <a14:hiddenFill xmlns:a14="http://schemas.microsoft.com/office/drawing/2010/main">
                            <a:gradFill rotWithShape="0">
                              <a:gsLst>
                                <a:gs pos="0">
                                  <a:srgbClr val="FFFFFF"/>
                                </a:gs>
                                <a:gs pos="50000">
                                  <a:srgbClr val="0099CC"/>
                                </a:gs>
                                <a:gs pos="100000">
                                  <a:srgbClr val="FFFFF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nvGraphicFramePr>
        <p:xfrm>
          <a:off x="838200" y="838200"/>
          <a:ext cx="2268538" cy="3200400"/>
        </p:xfrm>
        <a:graphic>
          <a:graphicData uri="http://schemas.openxmlformats.org/presentationml/2006/ole">
            <mc:AlternateContent xmlns:mc="http://schemas.openxmlformats.org/markup-compatibility/2006">
              <mc:Choice xmlns:v="urn:schemas-microsoft-com:vml" Requires="v">
                <p:oleObj spid="_x0000_s5122" name="Clip" r:id="rId6" imgW="6038280" imgH="8515080" progId="">
                  <p:embed/>
                </p:oleObj>
              </mc:Choice>
              <mc:Fallback>
                <p:oleObj name="Clip" r:id="rId6" imgW="6038280" imgH="8515080" progId="">
                  <p:embed/>
                  <p:pic>
                    <p:nvPicPr>
                      <p:cNvPr id="2356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838200"/>
                        <a:ext cx="2268538"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C03678F8-17D4-4AF8-AA8F-DDF81769C2D0}"/>
              </a:ext>
            </a:extLst>
          </p:cNvPr>
          <p:cNvSpPr>
            <a:spLocks noGrp="1"/>
          </p:cNvSpPr>
          <p:nvPr>
            <p:ph type="sldNum" sz="quarter" idx="12"/>
          </p:nvPr>
        </p:nvSpPr>
        <p:spPr/>
        <p:txBody>
          <a:bodyPr/>
          <a:lstStyle/>
          <a:p>
            <a:pPr>
              <a:defRPr/>
            </a:pPr>
            <a:fld id="{1143C41F-D65A-406F-9899-92D4E543D840}" type="slidenum">
              <a:rPr lang="en-US" smtClean="0"/>
              <a:pPr>
                <a:defRPr/>
              </a:pPr>
              <a:t>21</a:t>
            </a:fld>
            <a:endParaRPr lang="en-US"/>
          </a:p>
        </p:txBody>
      </p:sp>
    </p:spTree>
    <p:extLst>
      <p:ext uri="{BB962C8B-B14F-4D97-AF65-F5344CB8AC3E}">
        <p14:creationId xmlns:p14="http://schemas.microsoft.com/office/powerpoint/2010/main" val="1013128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446" y="606980"/>
            <a:ext cx="8191822" cy="598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a:extLst>
              <a:ext uri="{FF2B5EF4-FFF2-40B4-BE49-F238E27FC236}">
                <a16:creationId xmlns:a16="http://schemas.microsoft.com/office/drawing/2014/main" id="{D8CE97C5-BE54-ADCF-E9C6-B2994D94C3B8}"/>
              </a:ext>
            </a:extLst>
          </p:cNvPr>
          <p:cNvSpPr>
            <a:spLocks noGrp="1"/>
          </p:cNvSpPr>
          <p:nvPr>
            <p:ph type="sldNum" sz="quarter" idx="12"/>
          </p:nvPr>
        </p:nvSpPr>
        <p:spPr/>
        <p:txBody>
          <a:bodyPr/>
          <a:lstStyle/>
          <a:p>
            <a:pPr>
              <a:defRPr/>
            </a:pPr>
            <a:fld id="{D09DAAB7-733C-4898-8EE1-70F04B4B7BFD}" type="slidenum">
              <a:rPr lang="en-US" smtClean="0"/>
              <a:pPr>
                <a:defRPr/>
              </a:pPr>
              <a:t>22</a:t>
            </a:fld>
            <a:endParaRPr lang="en-US"/>
          </a:p>
        </p:txBody>
      </p:sp>
      <p:sp>
        <p:nvSpPr>
          <p:cNvPr id="3" name="AutoShape 4">
            <a:extLst>
              <a:ext uri="{FF2B5EF4-FFF2-40B4-BE49-F238E27FC236}">
                <a16:creationId xmlns:a16="http://schemas.microsoft.com/office/drawing/2014/main" id="{FB543CD8-B533-0540-F023-4D99A011F02A}"/>
              </a:ext>
            </a:extLst>
          </p:cNvPr>
          <p:cNvSpPr>
            <a:spLocks noChangeArrowheads="1"/>
          </p:cNvSpPr>
          <p:nvPr/>
        </p:nvSpPr>
        <p:spPr bwMode="auto">
          <a:xfrm>
            <a:off x="2267744" y="263227"/>
            <a:ext cx="4896544" cy="817827"/>
          </a:xfrm>
          <a:prstGeom prst="roundRect">
            <a:avLst>
              <a:gd name="adj" fmla="val 16667"/>
            </a:avLst>
          </a:prstGeom>
          <a:solidFill>
            <a:srgbClr val="FF0000"/>
          </a:solidFill>
          <a:ln w="57150" cmpd="thickThin">
            <a:noFill/>
            <a:round/>
            <a:headEnd/>
            <a:tailEnd/>
          </a:ln>
          <a:effectLst/>
        </p:spPr>
        <p:txBody>
          <a:bodyPr wrap="none" anchor="ctr"/>
          <a:lstStyle/>
          <a:p>
            <a:pPr algn="ctr" eaLnBrk="0" hangingPunct="0"/>
            <a:r>
              <a:rPr lang="en-US" sz="2800" b="1" dirty="0">
                <a:solidFill>
                  <a:srgbClr val="FFFFFF"/>
                </a:solidFill>
                <a:latin typeface="Tahoma" pitchFamily="34" charset="0"/>
              </a:rPr>
              <a:t>STRIKE ZONE - 2.00</a:t>
            </a:r>
          </a:p>
        </p:txBody>
      </p:sp>
    </p:spTree>
    <p:extLst>
      <p:ext uri="{BB962C8B-B14F-4D97-AF65-F5344CB8AC3E}">
        <p14:creationId xmlns:p14="http://schemas.microsoft.com/office/powerpoint/2010/main" val="2910306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52" name="AutoShape 32"/>
          <p:cNvSpPr>
            <a:spLocks noGrp="1" noChangeArrowheads="1"/>
          </p:cNvSpPr>
          <p:nvPr>
            <p:ph type="title"/>
          </p:nvPr>
        </p:nvSpPr>
        <p:spPr>
          <a:xfrm>
            <a:off x="609600" y="228600"/>
            <a:ext cx="7772400" cy="990600"/>
          </a:xfrm>
          <a:prstGeom prst="roundRect">
            <a:avLst>
              <a:gd name="adj" fmla="val 16667"/>
            </a:avLst>
          </a:prstGeom>
          <a:solidFill>
            <a:srgbClr val="FF0000"/>
          </a:solidFill>
          <a:ln>
            <a:solidFill>
              <a:schemeClr val="accent2"/>
            </a:solidFill>
            <a:round/>
          </a:ln>
          <a:effectLst/>
        </p:spPr>
        <p:txBody>
          <a:bodyPr/>
          <a:lstStyle/>
          <a:p>
            <a:pPr>
              <a:defRPr/>
            </a:pPr>
            <a:r>
              <a:rPr lang="en-US" sz="4000" b="1" dirty="0">
                <a:solidFill>
                  <a:srgbClr val="FFFFFF"/>
                </a:solidFill>
                <a:effectLst>
                  <a:outerShdw blurRad="38100" dist="38100" dir="2700000" algn="tl">
                    <a:srgbClr val="000000"/>
                  </a:outerShdw>
                </a:effectLst>
                <a:latin typeface="Tahoma" pitchFamily="34" charset="0"/>
              </a:rPr>
              <a:t>6.05 A Batter Is Out When…</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126776266"/>
              </p:ext>
            </p:extLst>
          </p:nvPr>
        </p:nvGraphicFramePr>
        <p:xfrm>
          <a:off x="683568" y="1268764"/>
          <a:ext cx="7772400" cy="5489284"/>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340352">
                  <a:extLst>
                    <a:ext uri="{9D8B030D-6E8A-4147-A177-3AD203B41FA5}">
                      <a16:colId xmlns:a16="http://schemas.microsoft.com/office/drawing/2014/main" val="20001"/>
                    </a:ext>
                  </a:extLst>
                </a:gridCol>
              </a:tblGrid>
              <a:tr h="391824">
                <a:tc>
                  <a:txBody>
                    <a:bodyPr/>
                    <a:lstStyle/>
                    <a:p>
                      <a:r>
                        <a:rPr lang="en-US" b="0" dirty="0">
                          <a:solidFill>
                            <a:schemeClr val="tx1"/>
                          </a:solidFill>
                          <a:latin typeface="Calibri" pitchFamily="34" charset="0"/>
                        </a:rPr>
                        <a:t>A</a:t>
                      </a:r>
                    </a:p>
                  </a:txBody>
                  <a:tcPr>
                    <a:noFill/>
                  </a:tcPr>
                </a:tc>
                <a:tc>
                  <a:txBody>
                    <a:bodyPr/>
                    <a:lstStyle/>
                    <a:p>
                      <a:r>
                        <a:rPr lang="en-US" b="0" dirty="0">
                          <a:solidFill>
                            <a:schemeClr val="tx1"/>
                          </a:solidFill>
                          <a:latin typeface="Calibri" pitchFamily="34" charset="0"/>
                        </a:rPr>
                        <a:t>A fair or foul fly ball (other than a fair tip) is legally</a:t>
                      </a:r>
                      <a:r>
                        <a:rPr lang="en-US" b="0" baseline="0" dirty="0">
                          <a:solidFill>
                            <a:schemeClr val="tx1"/>
                          </a:solidFill>
                          <a:latin typeface="Calibri" pitchFamily="34" charset="0"/>
                        </a:rPr>
                        <a:t> caught by a fielder</a:t>
                      </a:r>
                      <a:endParaRPr lang="en-US" b="0" dirty="0">
                        <a:solidFill>
                          <a:schemeClr val="tx1"/>
                        </a:solidFill>
                        <a:latin typeface="Calibri" pitchFamily="34" charset="0"/>
                      </a:endParaRPr>
                    </a:p>
                  </a:txBody>
                  <a:tcPr>
                    <a:noFill/>
                  </a:tcPr>
                </a:tc>
                <a:extLst>
                  <a:ext uri="{0D108BD9-81ED-4DB2-BD59-A6C34878D82A}">
                    <a16:rowId xmlns:a16="http://schemas.microsoft.com/office/drawing/2014/main" val="10000"/>
                  </a:ext>
                </a:extLst>
              </a:tr>
              <a:tr h="391824">
                <a:tc>
                  <a:txBody>
                    <a:bodyPr/>
                    <a:lstStyle/>
                    <a:p>
                      <a:r>
                        <a:rPr lang="en-US" dirty="0">
                          <a:solidFill>
                            <a:schemeClr val="tx1"/>
                          </a:solidFill>
                          <a:latin typeface="Calibri" pitchFamily="34" charset="0"/>
                        </a:rPr>
                        <a:t>B</a:t>
                      </a:r>
                    </a:p>
                  </a:txBody>
                  <a:tcPr>
                    <a:noFill/>
                  </a:tcPr>
                </a:tc>
                <a:tc>
                  <a:txBody>
                    <a:bodyPr/>
                    <a:lstStyle/>
                    <a:p>
                      <a:r>
                        <a:rPr lang="en-US" dirty="0">
                          <a:solidFill>
                            <a:schemeClr val="tx1"/>
                          </a:solidFill>
                          <a:latin typeface="Calibri" pitchFamily="34" charset="0"/>
                        </a:rPr>
                        <a:t>Third strike…</a:t>
                      </a:r>
                    </a:p>
                  </a:txBody>
                  <a:tcPr>
                    <a:noFill/>
                  </a:tcPr>
                </a:tc>
                <a:extLst>
                  <a:ext uri="{0D108BD9-81ED-4DB2-BD59-A6C34878D82A}">
                    <a16:rowId xmlns:a16="http://schemas.microsoft.com/office/drawing/2014/main" val="10001"/>
                  </a:ext>
                </a:extLst>
              </a:tr>
              <a:tr h="391824">
                <a:tc>
                  <a:txBody>
                    <a:bodyPr/>
                    <a:lstStyle/>
                    <a:p>
                      <a:r>
                        <a:rPr lang="en-US" dirty="0">
                          <a:solidFill>
                            <a:schemeClr val="tx1"/>
                          </a:solidFill>
                          <a:latin typeface="Calibri" pitchFamily="34" charset="0"/>
                        </a:rPr>
                        <a:t>C</a:t>
                      </a:r>
                    </a:p>
                  </a:txBody>
                  <a:tcPr>
                    <a:noFill/>
                  </a:tcPr>
                </a:tc>
                <a:tc>
                  <a:txBody>
                    <a:bodyPr/>
                    <a:lstStyle/>
                    <a:p>
                      <a:r>
                        <a:rPr lang="en-US" dirty="0">
                          <a:solidFill>
                            <a:schemeClr val="tx1"/>
                          </a:solidFill>
                          <a:latin typeface="Calibri" pitchFamily="34" charset="0"/>
                        </a:rPr>
                        <a:t>Bunting foul on a third</a:t>
                      </a:r>
                      <a:r>
                        <a:rPr lang="en-US" baseline="0" dirty="0">
                          <a:solidFill>
                            <a:schemeClr val="tx1"/>
                          </a:solidFill>
                          <a:latin typeface="Calibri" pitchFamily="34" charset="0"/>
                        </a:rPr>
                        <a:t> strike</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02"/>
                  </a:ext>
                </a:extLst>
              </a:tr>
              <a:tr h="391824">
                <a:tc>
                  <a:txBody>
                    <a:bodyPr/>
                    <a:lstStyle/>
                    <a:p>
                      <a:r>
                        <a:rPr lang="en-US" dirty="0">
                          <a:solidFill>
                            <a:schemeClr val="tx1"/>
                          </a:solidFill>
                          <a:latin typeface="Calibri" pitchFamily="34" charset="0"/>
                        </a:rPr>
                        <a:t>D</a:t>
                      </a:r>
                    </a:p>
                  </a:txBody>
                  <a:tcPr>
                    <a:noFill/>
                  </a:tcPr>
                </a:tc>
                <a:tc>
                  <a:txBody>
                    <a:bodyPr/>
                    <a:lstStyle/>
                    <a:p>
                      <a:r>
                        <a:rPr lang="en-US" dirty="0">
                          <a:solidFill>
                            <a:schemeClr val="tx1"/>
                          </a:solidFill>
                          <a:latin typeface="Calibri" pitchFamily="34" charset="0"/>
                        </a:rPr>
                        <a:t>An infield fly</a:t>
                      </a:r>
                      <a:r>
                        <a:rPr lang="en-US" baseline="0" dirty="0">
                          <a:solidFill>
                            <a:schemeClr val="tx1"/>
                          </a:solidFill>
                          <a:latin typeface="Calibri" pitchFamily="34" charset="0"/>
                        </a:rPr>
                        <a:t> is declared</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03"/>
                  </a:ext>
                </a:extLst>
              </a:tr>
              <a:tr h="391824">
                <a:tc>
                  <a:txBody>
                    <a:bodyPr/>
                    <a:lstStyle/>
                    <a:p>
                      <a:r>
                        <a:rPr lang="en-US" dirty="0">
                          <a:solidFill>
                            <a:schemeClr val="tx1"/>
                          </a:solidFill>
                          <a:latin typeface="Calibri" pitchFamily="34" charset="0"/>
                        </a:rPr>
                        <a:t>E</a:t>
                      </a:r>
                    </a:p>
                  </a:txBody>
                  <a:tcPr>
                    <a:noFill/>
                  </a:tcPr>
                </a:tc>
                <a:tc>
                  <a:txBody>
                    <a:bodyPr/>
                    <a:lstStyle/>
                    <a:p>
                      <a:r>
                        <a:rPr lang="en-US" dirty="0">
                          <a:solidFill>
                            <a:schemeClr val="tx1"/>
                          </a:solidFill>
                          <a:latin typeface="Calibri" pitchFamily="34" charset="0"/>
                        </a:rPr>
                        <a:t>That batter</a:t>
                      </a:r>
                      <a:r>
                        <a:rPr lang="en-US" baseline="0" dirty="0">
                          <a:solidFill>
                            <a:schemeClr val="tx1"/>
                          </a:solidFill>
                          <a:latin typeface="Calibri" pitchFamily="34" charset="0"/>
                        </a:rPr>
                        <a:t> attempts to hit a 3</a:t>
                      </a:r>
                      <a:r>
                        <a:rPr lang="en-US" baseline="30000" dirty="0">
                          <a:solidFill>
                            <a:schemeClr val="tx1"/>
                          </a:solidFill>
                          <a:latin typeface="Calibri" pitchFamily="34" charset="0"/>
                        </a:rPr>
                        <a:t>rd</a:t>
                      </a:r>
                      <a:r>
                        <a:rPr lang="en-US" baseline="0" dirty="0">
                          <a:solidFill>
                            <a:schemeClr val="tx1"/>
                          </a:solidFill>
                          <a:latin typeface="Calibri" pitchFamily="34" charset="0"/>
                        </a:rPr>
                        <a:t> strike and is touched by the ball</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04"/>
                  </a:ext>
                </a:extLst>
              </a:tr>
              <a:tr h="391824">
                <a:tc>
                  <a:txBody>
                    <a:bodyPr/>
                    <a:lstStyle/>
                    <a:p>
                      <a:r>
                        <a:rPr lang="en-US" dirty="0">
                          <a:solidFill>
                            <a:schemeClr val="tx1"/>
                          </a:solidFill>
                          <a:latin typeface="Calibri" pitchFamily="34" charset="0"/>
                        </a:rPr>
                        <a:t>F</a:t>
                      </a:r>
                    </a:p>
                  </a:txBody>
                  <a:tcPr>
                    <a:noFill/>
                  </a:tcPr>
                </a:tc>
                <a:tc>
                  <a:txBody>
                    <a:bodyPr/>
                    <a:lstStyle/>
                    <a:p>
                      <a:r>
                        <a:rPr lang="en-US" dirty="0">
                          <a:solidFill>
                            <a:schemeClr val="tx1"/>
                          </a:solidFill>
                          <a:latin typeface="Calibri" pitchFamily="34" charset="0"/>
                        </a:rPr>
                        <a:t>A fair ball</a:t>
                      </a:r>
                      <a:r>
                        <a:rPr lang="en-US" baseline="0" dirty="0">
                          <a:solidFill>
                            <a:schemeClr val="tx1"/>
                          </a:solidFill>
                          <a:latin typeface="Calibri" pitchFamily="34" charset="0"/>
                        </a:rPr>
                        <a:t> touches said batter before touching a fielder</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05"/>
                  </a:ext>
                </a:extLst>
              </a:tr>
              <a:tr h="391824">
                <a:tc>
                  <a:txBody>
                    <a:bodyPr/>
                    <a:lstStyle/>
                    <a:p>
                      <a:r>
                        <a:rPr lang="en-US" dirty="0">
                          <a:solidFill>
                            <a:schemeClr val="tx1"/>
                          </a:solidFill>
                          <a:latin typeface="Calibri" pitchFamily="34" charset="0"/>
                        </a:rPr>
                        <a:t>G</a:t>
                      </a:r>
                    </a:p>
                  </a:txBody>
                  <a:tcPr>
                    <a:noFill/>
                  </a:tcPr>
                </a:tc>
                <a:tc>
                  <a:txBody>
                    <a:bodyPr/>
                    <a:lstStyle/>
                    <a:p>
                      <a:r>
                        <a:rPr lang="en-US" dirty="0">
                          <a:solidFill>
                            <a:schemeClr val="tx1"/>
                          </a:solidFill>
                          <a:latin typeface="Calibri" pitchFamily="34" charset="0"/>
                        </a:rPr>
                        <a:t>After hitting or bunting a fair ball, the bat</a:t>
                      </a:r>
                      <a:r>
                        <a:rPr lang="en-US" baseline="0" dirty="0">
                          <a:solidFill>
                            <a:schemeClr val="tx1"/>
                          </a:solidFill>
                          <a:latin typeface="Calibri" pitchFamily="34" charset="0"/>
                        </a:rPr>
                        <a:t> hits the ball a 2</a:t>
                      </a:r>
                      <a:r>
                        <a:rPr lang="en-US" baseline="30000" dirty="0">
                          <a:solidFill>
                            <a:schemeClr val="tx1"/>
                          </a:solidFill>
                          <a:latin typeface="Calibri" pitchFamily="34" charset="0"/>
                        </a:rPr>
                        <a:t>nd</a:t>
                      </a:r>
                      <a:r>
                        <a:rPr lang="en-US" baseline="0" dirty="0">
                          <a:solidFill>
                            <a:schemeClr val="tx1"/>
                          </a:solidFill>
                          <a:latin typeface="Calibri" pitchFamily="34" charset="0"/>
                        </a:rPr>
                        <a:t> time…</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06"/>
                  </a:ext>
                </a:extLst>
              </a:tr>
              <a:tr h="391824">
                <a:tc>
                  <a:txBody>
                    <a:bodyPr/>
                    <a:lstStyle/>
                    <a:p>
                      <a:r>
                        <a:rPr lang="en-US" dirty="0">
                          <a:solidFill>
                            <a:schemeClr val="tx1"/>
                          </a:solidFill>
                          <a:latin typeface="Calibri" pitchFamily="34" charset="0"/>
                        </a:rPr>
                        <a:t>H</a:t>
                      </a:r>
                    </a:p>
                  </a:txBody>
                  <a:tcPr>
                    <a:noFill/>
                  </a:tcPr>
                </a:tc>
                <a:tc>
                  <a:txBody>
                    <a:bodyPr/>
                    <a:lstStyle/>
                    <a:p>
                      <a:r>
                        <a:rPr lang="en-US" dirty="0">
                          <a:solidFill>
                            <a:schemeClr val="tx1"/>
                          </a:solidFill>
                          <a:latin typeface="Calibri" pitchFamily="34" charset="0"/>
                        </a:rPr>
                        <a:t>After hitting or bunting a foul ball, the batter-runner</a:t>
                      </a:r>
                      <a:r>
                        <a:rPr lang="en-US" baseline="0" dirty="0">
                          <a:solidFill>
                            <a:schemeClr val="tx1"/>
                          </a:solidFill>
                          <a:latin typeface="Calibri" pitchFamily="34" charset="0"/>
                        </a:rPr>
                        <a:t> intentionally deflects…</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07"/>
                  </a:ext>
                </a:extLst>
              </a:tr>
              <a:tr h="676300">
                <a:tc>
                  <a:txBody>
                    <a:bodyPr/>
                    <a:lstStyle/>
                    <a:p>
                      <a:r>
                        <a:rPr lang="en-US" dirty="0">
                          <a:solidFill>
                            <a:schemeClr val="tx1"/>
                          </a:solidFill>
                          <a:latin typeface="Calibri" pitchFamily="34" charset="0"/>
                        </a:rPr>
                        <a:t>I</a:t>
                      </a:r>
                    </a:p>
                  </a:txBody>
                  <a:tcPr>
                    <a:noFill/>
                  </a:tcPr>
                </a:tc>
                <a:tc>
                  <a:txBody>
                    <a:bodyPr/>
                    <a:lstStyle/>
                    <a:p>
                      <a:r>
                        <a:rPr lang="en-US" dirty="0">
                          <a:solidFill>
                            <a:schemeClr val="tx1"/>
                          </a:solidFill>
                          <a:latin typeface="Calibri" pitchFamily="34" charset="0"/>
                        </a:rPr>
                        <a:t>After hitting</a:t>
                      </a:r>
                      <a:r>
                        <a:rPr lang="en-US" baseline="0" dirty="0">
                          <a:solidFill>
                            <a:schemeClr val="tx1"/>
                          </a:solidFill>
                          <a:latin typeface="Calibri" pitchFamily="34" charset="0"/>
                        </a:rPr>
                        <a:t> a fair ball, the batter-runner or 1</a:t>
                      </a:r>
                      <a:r>
                        <a:rPr lang="en-US" baseline="30000" dirty="0">
                          <a:solidFill>
                            <a:schemeClr val="tx1"/>
                          </a:solidFill>
                          <a:latin typeface="Calibri" pitchFamily="34" charset="0"/>
                        </a:rPr>
                        <a:t>st</a:t>
                      </a:r>
                      <a:r>
                        <a:rPr lang="en-US" baseline="0" dirty="0">
                          <a:solidFill>
                            <a:schemeClr val="tx1"/>
                          </a:solidFill>
                          <a:latin typeface="Calibri" pitchFamily="34" charset="0"/>
                        </a:rPr>
                        <a:t> base is tagged before said batter runner touches first base</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08"/>
                  </a:ext>
                </a:extLst>
              </a:tr>
              <a:tr h="391824">
                <a:tc>
                  <a:txBody>
                    <a:bodyPr/>
                    <a:lstStyle/>
                    <a:p>
                      <a:r>
                        <a:rPr lang="en-US" dirty="0">
                          <a:solidFill>
                            <a:schemeClr val="tx1"/>
                          </a:solidFill>
                          <a:latin typeface="Calibri" pitchFamily="34" charset="0"/>
                        </a:rPr>
                        <a:t>J</a:t>
                      </a:r>
                    </a:p>
                  </a:txBody>
                  <a:tcPr>
                    <a:noFill/>
                  </a:tcPr>
                </a:tc>
                <a:tc>
                  <a:txBody>
                    <a:bodyPr/>
                    <a:lstStyle/>
                    <a:p>
                      <a:r>
                        <a:rPr lang="en-US" dirty="0">
                          <a:solidFill>
                            <a:schemeClr val="tx1"/>
                          </a:solidFill>
                          <a:latin typeface="Calibri" pitchFamily="34" charset="0"/>
                        </a:rPr>
                        <a:t>Failure</a:t>
                      </a:r>
                      <a:r>
                        <a:rPr lang="en-US" baseline="0" dirty="0">
                          <a:solidFill>
                            <a:schemeClr val="tx1"/>
                          </a:solidFill>
                          <a:latin typeface="Calibri" pitchFamily="34" charset="0"/>
                        </a:rPr>
                        <a:t> to run in the runner's lane  and interferes with  the 1</a:t>
                      </a:r>
                      <a:r>
                        <a:rPr lang="en-US" baseline="30000" dirty="0">
                          <a:solidFill>
                            <a:schemeClr val="tx1"/>
                          </a:solidFill>
                          <a:latin typeface="Calibri" pitchFamily="34" charset="0"/>
                        </a:rPr>
                        <a:t>st</a:t>
                      </a:r>
                      <a:r>
                        <a:rPr lang="en-US" baseline="0" dirty="0">
                          <a:solidFill>
                            <a:schemeClr val="tx1"/>
                          </a:solidFill>
                          <a:latin typeface="Calibri" pitchFamily="34" charset="0"/>
                        </a:rPr>
                        <a:t> baseman</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09"/>
                  </a:ext>
                </a:extLst>
              </a:tr>
              <a:tr h="391824">
                <a:tc>
                  <a:txBody>
                    <a:bodyPr/>
                    <a:lstStyle/>
                    <a:p>
                      <a:r>
                        <a:rPr lang="en-US" dirty="0">
                          <a:solidFill>
                            <a:schemeClr val="tx1"/>
                          </a:solidFill>
                          <a:latin typeface="Calibri" pitchFamily="34" charset="0"/>
                        </a:rPr>
                        <a:t>K</a:t>
                      </a:r>
                    </a:p>
                  </a:txBody>
                  <a:tcPr>
                    <a:noFill/>
                  </a:tcPr>
                </a:tc>
                <a:tc>
                  <a:txBody>
                    <a:bodyPr/>
                    <a:lstStyle/>
                    <a:p>
                      <a:r>
                        <a:rPr lang="en-US" dirty="0">
                          <a:solidFill>
                            <a:schemeClr val="tx1"/>
                          </a:solidFill>
                          <a:latin typeface="Calibri" pitchFamily="34" charset="0"/>
                        </a:rPr>
                        <a:t>Intentionally</a:t>
                      </a:r>
                      <a:r>
                        <a:rPr lang="en-US" baseline="0" dirty="0">
                          <a:solidFill>
                            <a:schemeClr val="tx1"/>
                          </a:solidFill>
                          <a:latin typeface="Calibri" pitchFamily="34" charset="0"/>
                        </a:rPr>
                        <a:t> dropped fly ball</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10"/>
                  </a:ext>
                </a:extLst>
              </a:tr>
              <a:tr h="391824">
                <a:tc>
                  <a:txBody>
                    <a:bodyPr/>
                    <a:lstStyle/>
                    <a:p>
                      <a:r>
                        <a:rPr lang="en-US" dirty="0">
                          <a:solidFill>
                            <a:schemeClr val="tx1"/>
                          </a:solidFill>
                          <a:latin typeface="Calibri" pitchFamily="34" charset="0"/>
                        </a:rPr>
                        <a:t>L</a:t>
                      </a:r>
                    </a:p>
                  </a:txBody>
                  <a:tcPr>
                    <a:noFill/>
                  </a:tcPr>
                </a:tc>
                <a:tc>
                  <a:txBody>
                    <a:bodyPr/>
                    <a:lstStyle/>
                    <a:p>
                      <a:r>
                        <a:rPr lang="en-US" dirty="0">
                          <a:solidFill>
                            <a:schemeClr val="tx1"/>
                          </a:solidFill>
                          <a:latin typeface="Calibri" pitchFamily="34" charset="0"/>
                        </a:rPr>
                        <a:t>A preceding</a:t>
                      </a:r>
                      <a:r>
                        <a:rPr lang="en-US" baseline="0" dirty="0">
                          <a:solidFill>
                            <a:schemeClr val="tx1"/>
                          </a:solidFill>
                          <a:latin typeface="Calibri" pitchFamily="34" charset="0"/>
                        </a:rPr>
                        <a:t> runner shall, intentionally interfere with a fielder attempting to catch a thrown ball or to throw a ball in an attempt to make a play</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11"/>
                  </a:ext>
                </a:extLst>
              </a:tr>
              <a:tr h="391824">
                <a:tc>
                  <a:txBody>
                    <a:bodyPr/>
                    <a:lstStyle/>
                    <a:p>
                      <a:r>
                        <a:rPr lang="en-US" dirty="0">
                          <a:solidFill>
                            <a:schemeClr val="tx1"/>
                          </a:solidFill>
                          <a:latin typeface="Calibri" pitchFamily="34" charset="0"/>
                        </a:rPr>
                        <a:t>M</a:t>
                      </a:r>
                    </a:p>
                  </a:txBody>
                  <a:tcPr>
                    <a:noFill/>
                  </a:tcPr>
                </a:tc>
                <a:tc>
                  <a:txBody>
                    <a:bodyPr/>
                    <a:lstStyle/>
                    <a:p>
                      <a:r>
                        <a:rPr lang="en-US" dirty="0">
                          <a:solidFill>
                            <a:schemeClr val="tx1"/>
                          </a:solidFill>
                          <a:latin typeface="Calibri" pitchFamily="34" charset="0"/>
                        </a:rPr>
                        <a:t>Jun.,</a:t>
                      </a:r>
                      <a:r>
                        <a:rPr lang="en-US" baseline="0" dirty="0">
                          <a:solidFill>
                            <a:schemeClr val="tx1"/>
                          </a:solidFill>
                          <a:latin typeface="Calibri" pitchFamily="34" charset="0"/>
                        </a:rPr>
                        <a:t> Sen., B.L.; a pitch touches a runner stealing home in the strike zone</a:t>
                      </a:r>
                      <a:endParaRPr lang="en-US" dirty="0">
                        <a:solidFill>
                          <a:schemeClr val="tx1"/>
                        </a:solidFill>
                        <a:latin typeface="Calibri" pitchFamily="34" charset="0"/>
                      </a:endParaRPr>
                    </a:p>
                  </a:txBody>
                  <a:tcPr>
                    <a:noFill/>
                  </a:tcPr>
                </a:tc>
                <a:extLst>
                  <a:ext uri="{0D108BD9-81ED-4DB2-BD59-A6C34878D82A}">
                    <a16:rowId xmlns:a16="http://schemas.microsoft.com/office/drawing/2014/main" val="10012"/>
                  </a:ext>
                </a:extLst>
              </a:tr>
            </a:tbl>
          </a:graphicData>
        </a:graphic>
      </p:graphicFrame>
      <p:sp>
        <p:nvSpPr>
          <p:cNvPr id="8" name="Slide Number Placeholder 7">
            <a:extLst>
              <a:ext uri="{FF2B5EF4-FFF2-40B4-BE49-F238E27FC236}">
                <a16:creationId xmlns:a16="http://schemas.microsoft.com/office/drawing/2014/main" id="{EEF26182-0113-5166-4D0D-940B2FB3AD6B}"/>
              </a:ext>
            </a:extLst>
          </p:cNvPr>
          <p:cNvSpPr>
            <a:spLocks noGrp="1"/>
          </p:cNvSpPr>
          <p:nvPr>
            <p:ph type="sldNum" sz="quarter" idx="12"/>
          </p:nvPr>
        </p:nvSpPr>
        <p:spPr/>
        <p:txBody>
          <a:bodyPr/>
          <a:lstStyle/>
          <a:p>
            <a:pPr>
              <a:defRPr/>
            </a:pPr>
            <a:fld id="{91C57F14-7ABC-457C-AEEB-761DF57EFAC9}"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62175D-70FB-69EC-5EBC-858441CC9E0D}"/>
              </a:ext>
            </a:extLst>
          </p:cNvPr>
          <p:cNvSpPr>
            <a:spLocks noGrp="1"/>
          </p:cNvSpPr>
          <p:nvPr>
            <p:ph type="sldNum" sz="quarter" idx="12"/>
          </p:nvPr>
        </p:nvSpPr>
        <p:spPr/>
        <p:txBody>
          <a:bodyPr/>
          <a:lstStyle/>
          <a:p>
            <a:pPr>
              <a:defRPr/>
            </a:pPr>
            <a:fld id="{91C57F14-7ABC-457C-AEEB-761DF57EFAC9}" type="slidenum">
              <a:rPr lang="en-US" smtClean="0"/>
              <a:pPr>
                <a:defRPr/>
              </a:pPr>
              <a:t>24</a:t>
            </a:fld>
            <a:endParaRPr lang="en-US"/>
          </a:p>
        </p:txBody>
      </p:sp>
      <p:sp>
        <p:nvSpPr>
          <p:cNvPr id="5" name="AutoShape 32">
            <a:extLst>
              <a:ext uri="{FF2B5EF4-FFF2-40B4-BE49-F238E27FC236}">
                <a16:creationId xmlns:a16="http://schemas.microsoft.com/office/drawing/2014/main" id="{8660F61E-5A00-1A52-C3B4-873292EA12EF}"/>
              </a:ext>
            </a:extLst>
          </p:cNvPr>
          <p:cNvSpPr>
            <a:spLocks noGrp="1" noChangeArrowheads="1"/>
          </p:cNvSpPr>
          <p:nvPr>
            <p:ph type="title"/>
          </p:nvPr>
        </p:nvSpPr>
        <p:spPr>
          <a:xfrm>
            <a:off x="685800" y="476672"/>
            <a:ext cx="7772400" cy="1143000"/>
          </a:xfrm>
          <a:prstGeom prst="roundRect">
            <a:avLst>
              <a:gd name="adj" fmla="val 16667"/>
            </a:avLst>
          </a:prstGeom>
          <a:solidFill>
            <a:srgbClr val="FF0000"/>
          </a:solidFill>
          <a:ln>
            <a:solidFill>
              <a:schemeClr val="accent2"/>
            </a:solidFill>
            <a:round/>
          </a:ln>
          <a:effectLst/>
        </p:spPr>
        <p:txBody>
          <a:bodyPr>
            <a:normAutofit fontScale="90000"/>
          </a:bodyPr>
          <a:lstStyle/>
          <a:p>
            <a:pPr>
              <a:defRPr/>
            </a:pPr>
            <a:r>
              <a:rPr lang="en-US" sz="4000" b="1" dirty="0">
                <a:solidFill>
                  <a:srgbClr val="FFFFFF"/>
                </a:solidFill>
                <a:effectLst>
                  <a:outerShdw blurRad="38100" dist="38100" dir="2700000" algn="tl">
                    <a:srgbClr val="000000"/>
                  </a:outerShdw>
                </a:effectLst>
                <a:latin typeface="Tahoma" pitchFamily="34" charset="0"/>
              </a:rPr>
              <a:t>6.06 A Batter Is Out For Illegal Action When…</a:t>
            </a:r>
          </a:p>
        </p:txBody>
      </p:sp>
      <p:sp>
        <p:nvSpPr>
          <p:cNvPr id="6" name="TextBox 5">
            <a:extLst>
              <a:ext uri="{FF2B5EF4-FFF2-40B4-BE49-F238E27FC236}">
                <a16:creationId xmlns:a16="http://schemas.microsoft.com/office/drawing/2014/main" id="{5955EDD9-24D9-063C-AA75-74C9A2F3D13B}"/>
              </a:ext>
            </a:extLst>
          </p:cNvPr>
          <p:cNvSpPr txBox="1"/>
          <p:nvPr/>
        </p:nvSpPr>
        <p:spPr>
          <a:xfrm>
            <a:off x="899592" y="1844824"/>
            <a:ext cx="7344816" cy="4924425"/>
          </a:xfrm>
          <a:prstGeom prst="rect">
            <a:avLst/>
          </a:prstGeom>
          <a:noFill/>
        </p:spPr>
        <p:txBody>
          <a:bodyPr wrap="square" rtlCol="0">
            <a:spAutoFit/>
          </a:bodyPr>
          <a:lstStyle/>
          <a:p>
            <a:pPr marL="342900" indent="-342900">
              <a:buFont typeface="+mj-lt"/>
              <a:buAutoNum type="alphaLcParenR"/>
            </a:pPr>
            <a:r>
              <a:rPr lang="en-US" sz="2000" dirty="0"/>
              <a:t>A Hitting the with one or both feet entirely outside the batter’s box</a:t>
            </a:r>
          </a:p>
          <a:p>
            <a:pPr marL="342900" indent="-342900">
              <a:buFont typeface="+mj-lt"/>
              <a:buAutoNum type="alphaLcParenR"/>
            </a:pPr>
            <a:endParaRPr lang="en-US" sz="800" dirty="0"/>
          </a:p>
          <a:p>
            <a:pPr marL="342900" indent="-342900">
              <a:buFont typeface="+mj-lt"/>
              <a:buAutoNum type="alphaLcParenR"/>
            </a:pPr>
            <a:r>
              <a:rPr lang="en-US" sz="2000" dirty="0"/>
              <a:t>Stepping from one batter’s box to the other while the pitcher is ready to pitch</a:t>
            </a:r>
          </a:p>
          <a:p>
            <a:endParaRPr lang="en-US" sz="800" dirty="0"/>
          </a:p>
          <a:p>
            <a:pPr marL="342900" indent="-342900">
              <a:buFont typeface="+mj-lt"/>
              <a:buAutoNum type="alphaLcParenR"/>
            </a:pPr>
            <a:r>
              <a:rPr lang="en-US" sz="2000" dirty="0"/>
              <a:t>Interfering the the catcher’s fielding or throwing by:</a:t>
            </a:r>
          </a:p>
          <a:p>
            <a:pPr marL="800100" lvl="1" indent="-342900">
              <a:buFont typeface="Arial" panose="020B0604020202020204" pitchFamily="34" charset="0"/>
              <a:buChar char="•"/>
            </a:pPr>
            <a:r>
              <a:rPr lang="en-US" sz="2000" dirty="0"/>
              <a:t>Stepping out of the batter’s box</a:t>
            </a:r>
          </a:p>
          <a:p>
            <a:pPr marL="800100" lvl="1" indent="-342900">
              <a:buFont typeface="Arial" panose="020B0604020202020204" pitchFamily="34" charset="0"/>
              <a:buChar char="•"/>
            </a:pPr>
            <a:r>
              <a:rPr lang="en-US" sz="2000" dirty="0"/>
              <a:t>Making any other movement that hinder the catcher’s actions at home plate</a:t>
            </a:r>
          </a:p>
          <a:p>
            <a:pPr marL="800100" lvl="1" indent="-342900">
              <a:buFont typeface="Arial" panose="020B0604020202020204" pitchFamily="34" charset="0"/>
              <a:buChar char="•"/>
            </a:pPr>
            <a:r>
              <a:rPr lang="en-US" sz="2000" dirty="0"/>
              <a:t>Failing to make a reasonable effort to vacate a congested area when there is a throw to home plate and there is time for the batter to move away</a:t>
            </a:r>
          </a:p>
          <a:p>
            <a:pPr lvl="1"/>
            <a:endParaRPr lang="en-US" sz="800" dirty="0"/>
          </a:p>
          <a:p>
            <a:pPr marL="342900" indent="-342900">
              <a:buFont typeface="+mj-lt"/>
              <a:buAutoNum type="alphaLcParenR"/>
            </a:pPr>
            <a:r>
              <a:rPr lang="en-US" sz="2000" dirty="0"/>
              <a:t>The batter enters the batter’s box with one or both feet on the ground with an illegal bat.</a:t>
            </a:r>
          </a:p>
          <a:p>
            <a:pPr marL="342900" indent="-342900">
              <a:buFont typeface="+mj-lt"/>
              <a:buAutoNum type="alphaLcParenR"/>
            </a:pPr>
            <a:endParaRPr lang="en-US" dirty="0"/>
          </a:p>
        </p:txBody>
      </p:sp>
    </p:spTree>
    <p:extLst>
      <p:ext uri="{BB962C8B-B14F-4D97-AF65-F5344CB8AC3E}">
        <p14:creationId xmlns:p14="http://schemas.microsoft.com/office/powerpoint/2010/main" val="177443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99C157-3DC4-4CF7-BA9A-0A3466B191CA}"/>
              </a:ext>
            </a:extLst>
          </p:cNvPr>
          <p:cNvSpPr>
            <a:spLocks noGrp="1"/>
          </p:cNvSpPr>
          <p:nvPr>
            <p:ph type="sldNum" sz="quarter" idx="12"/>
          </p:nvPr>
        </p:nvSpPr>
        <p:spPr/>
        <p:txBody>
          <a:bodyPr/>
          <a:lstStyle/>
          <a:p>
            <a:pPr>
              <a:defRPr/>
            </a:pPr>
            <a:fld id="{1143C41F-D65A-406F-9899-92D4E543D840}" type="slidenum">
              <a:rPr lang="en-US" smtClean="0"/>
              <a:pPr>
                <a:defRPr/>
              </a:pPr>
              <a:t>25</a:t>
            </a:fld>
            <a:endParaRPr lang="en-US"/>
          </a:p>
        </p:txBody>
      </p:sp>
      <p:sp>
        <p:nvSpPr>
          <p:cNvPr id="4" name="AutoShape 16">
            <a:extLst>
              <a:ext uri="{FF2B5EF4-FFF2-40B4-BE49-F238E27FC236}">
                <a16:creationId xmlns:a16="http://schemas.microsoft.com/office/drawing/2014/main" id="{B06F2A1A-9256-4978-AE3E-86E730CB3079}"/>
              </a:ext>
            </a:extLst>
          </p:cNvPr>
          <p:cNvSpPr>
            <a:spLocks noChangeArrowheads="1"/>
          </p:cNvSpPr>
          <p:nvPr/>
        </p:nvSpPr>
        <p:spPr bwMode="auto">
          <a:xfrm>
            <a:off x="215516" y="602505"/>
            <a:ext cx="8712967" cy="777151"/>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4400" b="1" dirty="0">
                <a:solidFill>
                  <a:srgbClr val="FFFFFF"/>
                </a:solidFill>
                <a:effectLst>
                  <a:outerShdw blurRad="38100" dist="38100" dir="2700000" algn="tl">
                    <a:srgbClr val="000000"/>
                  </a:outerShdw>
                </a:effectLst>
                <a:latin typeface="Tahoma" pitchFamily="34" charset="0"/>
              </a:rPr>
              <a:t>6.08 (c) Catcher Interference</a:t>
            </a:r>
          </a:p>
        </p:txBody>
      </p:sp>
      <p:sp>
        <p:nvSpPr>
          <p:cNvPr id="5" name="TextBox 4">
            <a:extLst>
              <a:ext uri="{FF2B5EF4-FFF2-40B4-BE49-F238E27FC236}">
                <a16:creationId xmlns:a16="http://schemas.microsoft.com/office/drawing/2014/main" id="{FFCF23BD-83F9-4970-B5B7-4C94BC48C6CD}"/>
              </a:ext>
            </a:extLst>
          </p:cNvPr>
          <p:cNvSpPr txBox="1"/>
          <p:nvPr/>
        </p:nvSpPr>
        <p:spPr>
          <a:xfrm>
            <a:off x="395028" y="1838652"/>
            <a:ext cx="8748972" cy="4700261"/>
          </a:xfrm>
          <a:prstGeom prst="rect">
            <a:avLst/>
          </a:prstGeom>
          <a:noFill/>
        </p:spPr>
        <p:txBody>
          <a:bodyPr wrap="square" rtlCol="0">
            <a:spAutoFit/>
          </a:bodyPr>
          <a:lstStyle/>
          <a:p>
            <a:pPr algn="ctr" eaLnBrk="0" hangingPunct="0">
              <a:lnSpc>
                <a:spcPct val="105000"/>
              </a:lnSpc>
              <a:spcAft>
                <a:spcPts val="500"/>
              </a:spcAft>
              <a:tabLst>
                <a:tab pos="284163" algn="l"/>
              </a:tabLst>
            </a:pPr>
            <a:r>
              <a:rPr lang="en-US" sz="2800" dirty="0">
                <a:latin typeface="Arial" charset="0"/>
              </a:rPr>
              <a:t>The catcher or any fielder interferes the batter.</a:t>
            </a:r>
            <a:endParaRPr lang="en-US" sz="2000" dirty="0">
              <a:latin typeface="Arial" charset="0"/>
            </a:endParaRPr>
          </a:p>
          <a:p>
            <a:pPr algn="ctr" eaLnBrk="0" hangingPunct="0">
              <a:lnSpc>
                <a:spcPct val="105000"/>
              </a:lnSpc>
              <a:spcAft>
                <a:spcPts val="500"/>
              </a:spcAft>
              <a:tabLst>
                <a:tab pos="284163" algn="l"/>
              </a:tabLst>
            </a:pPr>
            <a:r>
              <a:rPr lang="en-US" sz="2400" b="1" u="sng" dirty="0">
                <a:latin typeface="Arial" charset="0"/>
              </a:rPr>
              <a:t>No Interference When:</a:t>
            </a:r>
            <a:endParaRPr lang="en-US" sz="2400" dirty="0">
              <a:latin typeface="Arial" charset="0"/>
            </a:endParaRPr>
          </a:p>
          <a:p>
            <a:pPr eaLnBrk="0" hangingPunct="0">
              <a:tabLst>
                <a:tab pos="284163" algn="l"/>
              </a:tabLst>
            </a:pPr>
            <a:r>
              <a:rPr lang="en-US" sz="2800" dirty="0">
                <a:latin typeface="Arial" charset="0"/>
              </a:rPr>
              <a:t>Batter reaches first base </a:t>
            </a:r>
            <a:r>
              <a:rPr lang="en-US" sz="2800" u="sng" dirty="0">
                <a:latin typeface="Arial" charset="0"/>
              </a:rPr>
              <a:t>AND</a:t>
            </a:r>
            <a:r>
              <a:rPr lang="en-US" sz="2800" dirty="0">
                <a:latin typeface="Arial" charset="0"/>
              </a:rPr>
              <a:t> all other runners advance at least one base.</a:t>
            </a:r>
          </a:p>
          <a:p>
            <a:pPr algn="ctr" eaLnBrk="0" hangingPunct="0">
              <a:lnSpc>
                <a:spcPct val="105000"/>
              </a:lnSpc>
              <a:spcAft>
                <a:spcPts val="500"/>
              </a:spcAft>
              <a:tabLst>
                <a:tab pos="284163" algn="l"/>
              </a:tabLst>
            </a:pPr>
            <a:r>
              <a:rPr lang="en-US" sz="2400" b="1" u="sng" dirty="0">
                <a:latin typeface="Arial" charset="0"/>
              </a:rPr>
              <a:t>Key Elements:</a:t>
            </a:r>
          </a:p>
          <a:p>
            <a:pPr marL="357188" indent="-357188" eaLnBrk="0" hangingPunct="0">
              <a:lnSpc>
                <a:spcPct val="105000"/>
              </a:lnSpc>
              <a:spcAft>
                <a:spcPts val="500"/>
              </a:spcAft>
              <a:buFont typeface="Arial" panose="020B0604020202020204" pitchFamily="34" charset="0"/>
              <a:buChar char="•"/>
              <a:tabLst>
                <a:tab pos="284163" algn="l"/>
              </a:tabLst>
            </a:pPr>
            <a:r>
              <a:rPr lang="en-US" sz="2800" dirty="0">
                <a:latin typeface="Arial" charset="0"/>
              </a:rPr>
              <a:t>Allow the play to continue</a:t>
            </a:r>
          </a:p>
          <a:p>
            <a:pPr marL="319088" indent="-319088" eaLnBrk="0" hangingPunct="0">
              <a:lnSpc>
                <a:spcPct val="105000"/>
              </a:lnSpc>
              <a:spcAft>
                <a:spcPts val="500"/>
              </a:spcAft>
              <a:buFont typeface="Arial" panose="020B0604020202020204" pitchFamily="34" charset="0"/>
              <a:buChar char="•"/>
              <a:tabLst>
                <a:tab pos="284163" algn="l"/>
              </a:tabLst>
            </a:pPr>
            <a:r>
              <a:rPr lang="en-US" sz="2800" dirty="0">
                <a:latin typeface="Arial" charset="0"/>
              </a:rPr>
              <a:t>Call TIME and award the batter 1</a:t>
            </a:r>
            <a:r>
              <a:rPr lang="en-US" sz="2800" baseline="30000" dirty="0">
                <a:latin typeface="Arial" charset="0"/>
              </a:rPr>
              <a:t>st</a:t>
            </a:r>
          </a:p>
          <a:p>
            <a:pPr marL="357188" indent="-357188" eaLnBrk="0" hangingPunct="0">
              <a:buFont typeface="Arial" panose="020B0604020202020204" pitchFamily="34" charset="0"/>
              <a:buChar char="•"/>
              <a:tabLst>
                <a:tab pos="284163" algn="l"/>
              </a:tabLst>
            </a:pPr>
            <a:r>
              <a:rPr lang="en-US" sz="2800" dirty="0">
                <a:latin typeface="Arial" charset="0"/>
              </a:rPr>
              <a:t>Runners not attempting to steal or not forced to advance remain on the base they occupied at the time of the interference.</a:t>
            </a:r>
            <a:r>
              <a:rPr lang="en-US" sz="2800" i="1" dirty="0">
                <a:latin typeface="Arial" charset="0"/>
              </a:rPr>
              <a:t> </a:t>
            </a:r>
          </a:p>
        </p:txBody>
      </p:sp>
    </p:spTree>
    <p:extLst>
      <p:ext uri="{BB962C8B-B14F-4D97-AF65-F5344CB8AC3E}">
        <p14:creationId xmlns:p14="http://schemas.microsoft.com/office/powerpoint/2010/main" val="309442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9" name="Object 5"/>
          <p:cNvGraphicFramePr>
            <a:graphicFrameLocks noChangeAspect="1"/>
          </p:cNvGraphicFramePr>
          <p:nvPr/>
        </p:nvGraphicFramePr>
        <p:xfrm>
          <a:off x="827584" y="980728"/>
          <a:ext cx="7488832" cy="2952328"/>
        </p:xfrm>
        <a:graphic>
          <a:graphicData uri="http://schemas.openxmlformats.org/presentationml/2006/ole">
            <mc:AlternateContent xmlns:mc="http://schemas.openxmlformats.org/markup-compatibility/2006">
              <mc:Choice xmlns:v="urn:schemas-microsoft-com:vml" Requires="v">
                <p:oleObj spid="_x0000_s6145" name="Photo Editor Photo" r:id="rId4" imgW="22457143" imgH="12133333" progId="">
                  <p:embed/>
                </p:oleObj>
              </mc:Choice>
              <mc:Fallback>
                <p:oleObj name="Photo Editor Photo" r:id="rId4" imgW="22457143" imgH="12133333" progId="">
                  <p:embed/>
                  <p:pic>
                    <p:nvPicPr>
                      <p:cNvPr id="36869" name="Object 5"/>
                      <p:cNvPicPr>
                        <a:picLocks noChangeAspect="1" noChangeArrowheads="1"/>
                      </p:cNvPicPr>
                      <p:nvPr/>
                    </p:nvPicPr>
                    <p:blipFill>
                      <a:blip r:embed="rId5">
                        <a:lum bright="-12000"/>
                        <a:extLst>
                          <a:ext uri="{28A0092B-C50C-407E-A947-70E740481C1C}">
                            <a14:useLocalDpi xmlns:a14="http://schemas.microsoft.com/office/drawing/2010/main" val="0"/>
                          </a:ext>
                        </a:extLst>
                      </a:blip>
                      <a:srcRect l="10464" t="4898" r="6779" b="13716"/>
                      <a:stretch>
                        <a:fillRect/>
                      </a:stretch>
                    </p:blipFill>
                    <p:spPr bwMode="auto">
                      <a:xfrm>
                        <a:off x="827584" y="980728"/>
                        <a:ext cx="7488832" cy="2952328"/>
                      </a:xfrm>
                      <a:prstGeom prst="rect">
                        <a:avLst/>
                      </a:prstGeom>
                      <a:noFill/>
                      <a:ln>
                        <a:noFill/>
                      </a:ln>
                      <a:effectLst/>
                    </p:spPr>
                  </p:pic>
                </p:oleObj>
              </mc:Fallback>
            </mc:AlternateContent>
          </a:graphicData>
        </a:graphic>
      </p:graphicFrame>
      <p:sp>
        <p:nvSpPr>
          <p:cNvPr id="24579" name="AutoShape 3"/>
          <p:cNvSpPr>
            <a:spLocks noChangeArrowheads="1"/>
          </p:cNvSpPr>
          <p:nvPr/>
        </p:nvSpPr>
        <p:spPr bwMode="auto">
          <a:xfrm>
            <a:off x="323528" y="136524"/>
            <a:ext cx="8640960" cy="696913"/>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3200" b="1" dirty="0">
                <a:solidFill>
                  <a:srgbClr val="FFFFFF"/>
                </a:solidFill>
                <a:effectLst>
                  <a:outerShdw blurRad="38100" dist="38100" dir="2700000" algn="tl">
                    <a:srgbClr val="000000"/>
                  </a:outerShdw>
                </a:effectLst>
                <a:latin typeface="Tahoma" pitchFamily="34" charset="0"/>
              </a:rPr>
              <a:t>7.03 TWO RUNNERS ON THE SAME BASE</a:t>
            </a:r>
          </a:p>
        </p:txBody>
      </p:sp>
      <p:sp>
        <p:nvSpPr>
          <p:cNvPr id="36871" name="Text Box 4"/>
          <p:cNvSpPr txBox="1">
            <a:spLocks noChangeArrowheads="1"/>
          </p:cNvSpPr>
          <p:nvPr/>
        </p:nvSpPr>
        <p:spPr bwMode="auto">
          <a:xfrm>
            <a:off x="289719" y="4175207"/>
            <a:ext cx="8564562" cy="2246769"/>
          </a:xfrm>
          <a:prstGeom prst="rect">
            <a:avLst/>
          </a:prstGeom>
          <a:noFill/>
          <a:ln w="9525">
            <a:noFill/>
            <a:miter lim="800000"/>
            <a:headEnd/>
            <a:tailEnd/>
          </a:ln>
        </p:spPr>
        <p:txBody>
          <a:bodyPr>
            <a:spAutoFit/>
          </a:bodyPr>
          <a:lstStyle/>
          <a:p>
            <a:pPr marL="342900" indent="-342900" eaLnBrk="0" hangingPunct="0">
              <a:buFont typeface="Arial" panose="020B0604020202020204" pitchFamily="34" charset="0"/>
              <a:buChar char="•"/>
            </a:pPr>
            <a:r>
              <a:rPr lang="en-US" sz="2000" b="1" u="sng" dirty="0"/>
              <a:t>FORCE NOT IN </a:t>
            </a:r>
            <a:r>
              <a:rPr lang="en-US" sz="2000" b="1" u="sng" dirty="0">
                <a:ea typeface="Tahoma" panose="020B0604030504040204" pitchFamily="34" charset="0"/>
                <a:cs typeface="Tahoma" panose="020B0604030504040204" pitchFamily="34" charset="0"/>
              </a:rPr>
              <a:t>EFFECT</a:t>
            </a:r>
            <a:r>
              <a:rPr lang="en-US" sz="2000" b="1" dirty="0">
                <a:latin typeface="Calibri" panose="020F0502020204030204" pitchFamily="34" charset="0"/>
              </a:rPr>
              <a:t>:  Two runners may not occupy the same base, but if, while the ball is alive, two runners are touching the same base, the proceeding runner is entitled to the base, and the following runner shall be out when tagged.  </a:t>
            </a:r>
          </a:p>
          <a:p>
            <a:pPr eaLnBrk="0" hangingPunct="0"/>
            <a:endParaRPr lang="en-US" sz="2000" b="1" dirty="0">
              <a:latin typeface="Calibri" panose="020F0502020204030204" pitchFamily="34" charset="0"/>
            </a:endParaRPr>
          </a:p>
          <a:p>
            <a:pPr marL="342900" indent="-342900" eaLnBrk="0" hangingPunct="0">
              <a:buFont typeface="Arial" panose="020B0604020202020204" pitchFamily="34" charset="0"/>
              <a:buChar char="•"/>
            </a:pPr>
            <a:r>
              <a:rPr lang="en-US" sz="2000" b="1" u="sng" dirty="0"/>
              <a:t>FORCE IN </a:t>
            </a:r>
            <a:r>
              <a:rPr lang="en-US" sz="2000" b="1" u="sng" dirty="0">
                <a:ea typeface="Tahoma" panose="020B0604030504040204" pitchFamily="34" charset="0"/>
                <a:cs typeface="Tahoma" panose="020B0604030504040204" pitchFamily="34" charset="0"/>
              </a:rPr>
              <a:t>EFFECT </a:t>
            </a:r>
            <a:r>
              <a:rPr lang="en-US" sz="2000" b="1" dirty="0">
                <a:latin typeface="Calibri" panose="020F0502020204030204" pitchFamily="34" charset="0"/>
              </a:rPr>
              <a:t>If the play is the result of a force play…the lead runner would be out.</a:t>
            </a:r>
          </a:p>
        </p:txBody>
      </p:sp>
      <p:sp>
        <p:nvSpPr>
          <p:cNvPr id="7" name="Slide Number Placeholder 6">
            <a:extLst>
              <a:ext uri="{FF2B5EF4-FFF2-40B4-BE49-F238E27FC236}">
                <a16:creationId xmlns:a16="http://schemas.microsoft.com/office/drawing/2014/main" id="{B885B3CE-E59E-CD83-B445-6260A44627CB}"/>
              </a:ext>
            </a:extLst>
          </p:cNvPr>
          <p:cNvSpPr>
            <a:spLocks noGrp="1"/>
          </p:cNvSpPr>
          <p:nvPr>
            <p:ph type="sldNum" sz="quarter" idx="12"/>
          </p:nvPr>
        </p:nvSpPr>
        <p:spPr/>
        <p:txBody>
          <a:bodyPr/>
          <a:lstStyle/>
          <a:p>
            <a:pPr>
              <a:defRPr/>
            </a:pPr>
            <a:fld id="{1143C41F-D65A-406F-9899-92D4E543D840}" type="slidenum">
              <a:rPr lang="en-US" smtClean="0"/>
              <a:pPr>
                <a:defRPr/>
              </a:pPr>
              <a:t>26</a:t>
            </a:fld>
            <a:endParaRPr lang="en-US"/>
          </a:p>
        </p:txBody>
      </p:sp>
    </p:spTree>
    <p:extLst>
      <p:ext uri="{BB962C8B-B14F-4D97-AF65-F5344CB8AC3E}">
        <p14:creationId xmlns:p14="http://schemas.microsoft.com/office/powerpoint/2010/main" val="3713304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2D8C5D-2319-F779-FCC8-F21023CC0E9A}"/>
              </a:ext>
            </a:extLst>
          </p:cNvPr>
          <p:cNvSpPr>
            <a:spLocks noGrp="1"/>
          </p:cNvSpPr>
          <p:nvPr>
            <p:ph type="sldNum" sz="quarter" idx="12"/>
          </p:nvPr>
        </p:nvSpPr>
        <p:spPr/>
        <p:txBody>
          <a:bodyPr/>
          <a:lstStyle/>
          <a:p>
            <a:pPr>
              <a:defRPr/>
            </a:pPr>
            <a:fld id="{1143C41F-D65A-406F-9899-92D4E543D840}" type="slidenum">
              <a:rPr lang="en-US" smtClean="0"/>
              <a:pPr>
                <a:defRPr/>
              </a:pPr>
              <a:t>27</a:t>
            </a:fld>
            <a:endParaRPr lang="en-US"/>
          </a:p>
        </p:txBody>
      </p:sp>
      <p:sp>
        <p:nvSpPr>
          <p:cNvPr id="4" name="AutoShape 13">
            <a:extLst>
              <a:ext uri="{FF2B5EF4-FFF2-40B4-BE49-F238E27FC236}">
                <a16:creationId xmlns:a16="http://schemas.microsoft.com/office/drawing/2014/main" id="{842BF641-A3B2-CB3C-D952-0AAB53332BF2}"/>
              </a:ext>
            </a:extLst>
          </p:cNvPr>
          <p:cNvSpPr>
            <a:spLocks noChangeArrowheads="1"/>
          </p:cNvSpPr>
          <p:nvPr/>
        </p:nvSpPr>
        <p:spPr bwMode="auto">
          <a:xfrm>
            <a:off x="1115616" y="332656"/>
            <a:ext cx="6912768" cy="803878"/>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2800" b="1" dirty="0">
                <a:solidFill>
                  <a:srgbClr val="FFFFFF"/>
                </a:solidFill>
                <a:effectLst>
                  <a:outerShdw blurRad="38100" dist="38100" dir="2700000" algn="tl">
                    <a:srgbClr val="000000"/>
                  </a:outerShdw>
                </a:effectLst>
                <a:latin typeface="Tahoma" pitchFamily="34" charset="0"/>
              </a:rPr>
              <a:t>7.05 (f), (g) and (h) - Base Awards</a:t>
            </a:r>
          </a:p>
        </p:txBody>
      </p:sp>
      <p:sp>
        <p:nvSpPr>
          <p:cNvPr id="5" name="TextBox 4">
            <a:extLst>
              <a:ext uri="{FF2B5EF4-FFF2-40B4-BE49-F238E27FC236}">
                <a16:creationId xmlns:a16="http://schemas.microsoft.com/office/drawing/2014/main" id="{A5E07506-8239-166E-A2DF-341558590D7C}"/>
              </a:ext>
            </a:extLst>
          </p:cNvPr>
          <p:cNvSpPr txBox="1"/>
          <p:nvPr/>
        </p:nvSpPr>
        <p:spPr>
          <a:xfrm>
            <a:off x="593387" y="2497244"/>
            <a:ext cx="6786925" cy="1200329"/>
          </a:xfrm>
          <a:prstGeom prst="rect">
            <a:avLst/>
          </a:prstGeom>
          <a:noFill/>
        </p:spPr>
        <p:txBody>
          <a:bodyPr wrap="square" rtlCol="0">
            <a:spAutoFit/>
          </a:bodyPr>
          <a:lstStyle/>
          <a:p>
            <a:r>
              <a:rPr lang="en-US" b="1" u="sng" dirty="0"/>
              <a:t>7.05 (h) One Base </a:t>
            </a:r>
            <a:r>
              <a:rPr lang="en-US" b="1" dirty="0"/>
              <a:t> </a:t>
            </a:r>
            <a:r>
              <a:rPr lang="en-US" dirty="0"/>
              <a:t>- when  a ball pitched to the batter or thrown by the pitcher from his position on the pitcher’s plate to base to catch a runner, goes in a stand or a bench or over or through a field fence or backstop.  The ball is dead.</a:t>
            </a:r>
          </a:p>
        </p:txBody>
      </p:sp>
      <p:sp>
        <p:nvSpPr>
          <p:cNvPr id="8" name="TextBox 7">
            <a:extLst>
              <a:ext uri="{FF2B5EF4-FFF2-40B4-BE49-F238E27FC236}">
                <a16:creationId xmlns:a16="http://schemas.microsoft.com/office/drawing/2014/main" id="{68EFDAF5-D60A-76AE-B58E-4E0DB8F70F0C}"/>
              </a:ext>
            </a:extLst>
          </p:cNvPr>
          <p:cNvSpPr txBox="1"/>
          <p:nvPr/>
        </p:nvSpPr>
        <p:spPr>
          <a:xfrm>
            <a:off x="593387" y="3737044"/>
            <a:ext cx="6626427" cy="2277547"/>
          </a:xfrm>
          <a:prstGeom prst="rect">
            <a:avLst/>
          </a:prstGeom>
          <a:noFill/>
        </p:spPr>
        <p:txBody>
          <a:bodyPr wrap="square" rtlCol="0">
            <a:spAutoFit/>
          </a:bodyPr>
          <a:lstStyle/>
          <a:p>
            <a:r>
              <a:rPr lang="en-US" b="1" u="sng" dirty="0"/>
              <a:t>7.05 (g) Two Bases</a:t>
            </a:r>
            <a:r>
              <a:rPr lang="en-US" dirty="0"/>
              <a:t> – when a thrown ball goes into the stands or bench or over under a fence…  The ball is dead. </a:t>
            </a:r>
          </a:p>
          <a:p>
            <a:endParaRPr lang="en-US" sz="800" dirty="0"/>
          </a:p>
          <a:p>
            <a:pPr marL="742950" lvl="1" indent="-285750">
              <a:buFont typeface="Arial" panose="020B0604020202020204" pitchFamily="34" charset="0"/>
              <a:buChar char="•"/>
            </a:pPr>
            <a:r>
              <a:rPr lang="en-US" dirty="0"/>
              <a:t>When it is the first play by and infielder, the Umpire shall be governed by the of the runners at the time the ball was </a:t>
            </a:r>
            <a:r>
              <a:rPr lang="en-US" b="1" i="1" u="sng" dirty="0"/>
              <a:t>pitched.</a:t>
            </a:r>
          </a:p>
          <a:p>
            <a:pPr marL="742950" lvl="1" indent="-285750">
              <a:buFont typeface="Arial" panose="020B0604020202020204" pitchFamily="34" charset="0"/>
              <a:buChar char="•"/>
            </a:pPr>
            <a:endParaRPr lang="en-US" sz="800" dirty="0"/>
          </a:p>
          <a:p>
            <a:pPr marL="742950" lvl="1" indent="-285750">
              <a:buFont typeface="Arial" panose="020B0604020202020204" pitchFamily="34" charset="0"/>
              <a:buChar char="•"/>
            </a:pPr>
            <a:r>
              <a:rPr lang="en-US" dirty="0"/>
              <a:t>In all other case the Umpire shall be governed by the position of the runners at the time the wild throw was </a:t>
            </a:r>
            <a:r>
              <a:rPr lang="en-US" b="1" u="sng" dirty="0"/>
              <a:t>made.</a:t>
            </a:r>
          </a:p>
        </p:txBody>
      </p:sp>
      <p:sp>
        <p:nvSpPr>
          <p:cNvPr id="9" name="TextBox 8">
            <a:extLst>
              <a:ext uri="{FF2B5EF4-FFF2-40B4-BE49-F238E27FC236}">
                <a16:creationId xmlns:a16="http://schemas.microsoft.com/office/drawing/2014/main" id="{C158131E-7B42-EA9A-D499-0C640BE953CA}"/>
              </a:ext>
            </a:extLst>
          </p:cNvPr>
          <p:cNvSpPr txBox="1"/>
          <p:nvPr/>
        </p:nvSpPr>
        <p:spPr>
          <a:xfrm>
            <a:off x="574781" y="1478294"/>
            <a:ext cx="5417090" cy="923330"/>
          </a:xfrm>
          <a:prstGeom prst="rect">
            <a:avLst/>
          </a:prstGeom>
          <a:noFill/>
        </p:spPr>
        <p:txBody>
          <a:bodyPr wrap="square" rtlCol="0">
            <a:spAutoFit/>
          </a:bodyPr>
          <a:lstStyle/>
          <a:p>
            <a:r>
              <a:rPr lang="en-US" b="1" u="sng" dirty="0"/>
              <a:t>7.05(f) Two Bases </a:t>
            </a:r>
            <a:r>
              <a:rPr lang="en-US" dirty="0"/>
              <a:t>– if</a:t>
            </a:r>
            <a:r>
              <a:rPr lang="en-US" b="1" i="1" u="sng" dirty="0"/>
              <a:t> fair </a:t>
            </a:r>
            <a:r>
              <a:rPr lang="en-US" dirty="0"/>
              <a:t>ball bounces goes into a stand or a bench or over or through a field fence or backstop.  The ball is dead.  </a:t>
            </a:r>
          </a:p>
        </p:txBody>
      </p:sp>
    </p:spTree>
    <p:extLst>
      <p:ext uri="{BB962C8B-B14F-4D97-AF65-F5344CB8AC3E}">
        <p14:creationId xmlns:p14="http://schemas.microsoft.com/office/powerpoint/2010/main" val="362514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1695450" y="294140"/>
            <a:ext cx="5791200" cy="1104900"/>
          </a:xfrm>
          <a:prstGeom prst="roundRect">
            <a:avLst>
              <a:gd name="adj" fmla="val 16667"/>
            </a:avLst>
          </a:prstGeom>
          <a:solidFill>
            <a:srgbClr val="FF0000"/>
          </a:solidFill>
          <a:ln w="9525">
            <a:solidFill>
              <a:schemeClr val="accent2"/>
            </a:solidFill>
            <a:round/>
            <a:headEnd/>
            <a:tailEnd/>
          </a:ln>
          <a:effectLst>
            <a:outerShdw dist="102391" dir="1784693" algn="ctr" rotWithShape="0">
              <a:schemeClr val="accent2"/>
            </a:outerShdw>
          </a:effectLst>
        </p:spPr>
        <p:txBody>
          <a:bodyPr wrap="none" anchor="ctr"/>
          <a:lstStyle/>
          <a:p>
            <a:pPr algn="ctr" eaLnBrk="0" hangingPunct="0">
              <a:defRPr/>
            </a:pPr>
            <a:r>
              <a:rPr lang="en-US" sz="2800" b="1" dirty="0">
                <a:solidFill>
                  <a:srgbClr val="FFFFFF"/>
                </a:solidFill>
                <a:effectLst>
                  <a:outerShdw blurRad="38100" dist="38100" dir="2700000" algn="tl">
                    <a:srgbClr val="000000"/>
                  </a:outerShdw>
                </a:effectLst>
                <a:latin typeface="Tahoma" pitchFamily="34" charset="0"/>
              </a:rPr>
              <a:t>Two Base Awards From</a:t>
            </a:r>
          </a:p>
          <a:p>
            <a:pPr algn="ctr" eaLnBrk="0" hangingPunct="0">
              <a:defRPr/>
            </a:pPr>
            <a:r>
              <a:rPr lang="en-US" sz="2800" b="1" dirty="0">
                <a:solidFill>
                  <a:srgbClr val="FFFFFF"/>
                </a:solidFill>
                <a:effectLst>
                  <a:outerShdw blurRad="38100" dist="38100" dir="2700000" algn="tl">
                    <a:srgbClr val="000000"/>
                  </a:outerShdw>
                </a:effectLst>
                <a:latin typeface="Tahoma" pitchFamily="34" charset="0"/>
              </a:rPr>
              <a:t>Time Of Pitch</a:t>
            </a:r>
          </a:p>
        </p:txBody>
      </p:sp>
      <p:sp>
        <p:nvSpPr>
          <p:cNvPr id="39939" name="Text Box 3"/>
          <p:cNvSpPr txBox="1">
            <a:spLocks noChangeArrowheads="1"/>
          </p:cNvSpPr>
          <p:nvPr/>
        </p:nvSpPr>
        <p:spPr bwMode="auto">
          <a:xfrm>
            <a:off x="519113" y="1938338"/>
            <a:ext cx="2492375" cy="1654175"/>
          </a:xfrm>
          <a:prstGeom prst="rect">
            <a:avLst/>
          </a:prstGeom>
          <a:gradFill rotWithShape="0">
            <a:gsLst>
              <a:gs pos="0">
                <a:srgbClr val="00CC99"/>
              </a:gs>
              <a:gs pos="50000">
                <a:srgbClr val="FFFFFF"/>
              </a:gs>
              <a:gs pos="100000">
                <a:srgbClr val="00CC99"/>
              </a:gs>
            </a:gsLst>
            <a:lin ang="2700000" scaled="1"/>
          </a:gradFill>
          <a:ln w="38100">
            <a:solidFill>
              <a:schemeClr val="tx1"/>
            </a:solidFill>
            <a:miter lim="800000"/>
            <a:headEnd/>
            <a:tailEnd/>
          </a:ln>
          <a:effectLst>
            <a:outerShdw dist="35921" dir="13500000" algn="ctr" rotWithShape="0">
              <a:srgbClr val="FFFF00"/>
            </a:outerShdw>
          </a:effec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defRPr/>
            </a:pPr>
            <a:r>
              <a:rPr lang="en-US" sz="2000" b="1"/>
              <a:t>THROWN BALL INTO DEAD TERRITORY ON FIRST PLAY BY  AN INFIELDER</a:t>
            </a:r>
          </a:p>
        </p:txBody>
      </p:sp>
      <p:sp>
        <p:nvSpPr>
          <p:cNvPr id="39940" name="Text Box 4"/>
          <p:cNvSpPr txBox="1">
            <a:spLocks noChangeArrowheads="1"/>
          </p:cNvSpPr>
          <p:nvPr/>
        </p:nvSpPr>
        <p:spPr bwMode="auto">
          <a:xfrm>
            <a:off x="5738813" y="1862138"/>
            <a:ext cx="3157537" cy="1654175"/>
          </a:xfrm>
          <a:prstGeom prst="rect">
            <a:avLst/>
          </a:prstGeom>
          <a:gradFill rotWithShape="0">
            <a:gsLst>
              <a:gs pos="0">
                <a:srgbClr val="00CC99"/>
              </a:gs>
              <a:gs pos="50000">
                <a:srgbClr val="FFFFFF"/>
              </a:gs>
              <a:gs pos="100000">
                <a:srgbClr val="00CC99"/>
              </a:gs>
            </a:gsLst>
            <a:lin ang="2700000" scaled="1"/>
          </a:gradFill>
          <a:ln w="38100">
            <a:solidFill>
              <a:schemeClr val="tx1"/>
            </a:solidFill>
            <a:miter lim="800000"/>
            <a:headEnd/>
            <a:tailEnd/>
          </a:ln>
          <a:effectLst>
            <a:outerShdw dist="45791" dir="14178596" algn="ctr" rotWithShape="0">
              <a:srgbClr val="FFFF00"/>
            </a:outerShdw>
          </a:effec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defRPr/>
            </a:pPr>
            <a:r>
              <a:rPr lang="en-US" sz="2000" b="1"/>
              <a:t>FIELDER DEFLECTS WILD</a:t>
            </a:r>
          </a:p>
          <a:p>
            <a:pPr algn="ctr">
              <a:defRPr/>
            </a:pPr>
            <a:r>
              <a:rPr lang="en-US" sz="2000" b="1"/>
              <a:t>PITCH INTO DEAD TERRITORY</a:t>
            </a:r>
          </a:p>
          <a:p>
            <a:pPr algn="ctr">
              <a:defRPr/>
            </a:pPr>
            <a:r>
              <a:rPr lang="en-US" sz="2000" b="1"/>
              <a:t>WHILE RETRIEVING IT</a:t>
            </a:r>
          </a:p>
        </p:txBody>
      </p:sp>
      <p:sp>
        <p:nvSpPr>
          <p:cNvPr id="39941" name="Text Box 5"/>
          <p:cNvSpPr txBox="1">
            <a:spLocks noChangeArrowheads="1"/>
          </p:cNvSpPr>
          <p:nvPr/>
        </p:nvSpPr>
        <p:spPr bwMode="auto">
          <a:xfrm>
            <a:off x="347663" y="4624388"/>
            <a:ext cx="3125787" cy="1349375"/>
          </a:xfrm>
          <a:prstGeom prst="rect">
            <a:avLst/>
          </a:prstGeom>
          <a:gradFill rotWithShape="0">
            <a:gsLst>
              <a:gs pos="0">
                <a:srgbClr val="00CC99"/>
              </a:gs>
              <a:gs pos="50000">
                <a:srgbClr val="FFFFFF"/>
              </a:gs>
              <a:gs pos="100000">
                <a:srgbClr val="00CC99"/>
              </a:gs>
            </a:gsLst>
            <a:lin ang="2700000" scaled="1"/>
          </a:gradFill>
          <a:ln w="38100">
            <a:solidFill>
              <a:schemeClr val="tx1"/>
            </a:solidFill>
            <a:miter lim="800000"/>
            <a:headEnd/>
            <a:tailEnd/>
          </a:ln>
          <a:effectLst>
            <a:outerShdw dist="45791" dir="14178596" algn="ctr" rotWithShape="0">
              <a:srgbClr val="FFFF00"/>
            </a:outerShdw>
          </a:effec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defRPr/>
            </a:pPr>
            <a:r>
              <a:rPr lang="en-US" sz="2000" b="1"/>
              <a:t>FAIR BATTED BALL</a:t>
            </a:r>
          </a:p>
          <a:p>
            <a:pPr algn="ctr">
              <a:defRPr/>
            </a:pPr>
            <a:r>
              <a:rPr lang="en-US" sz="2000" b="1"/>
              <a:t>IS DEFLECTED INTO </a:t>
            </a:r>
          </a:p>
          <a:p>
            <a:pPr algn="ctr">
              <a:defRPr/>
            </a:pPr>
            <a:r>
              <a:rPr lang="en-US" sz="2000" b="1"/>
              <a:t>DEAD TERRITORY ON</a:t>
            </a:r>
          </a:p>
          <a:p>
            <a:pPr algn="ctr">
              <a:defRPr/>
            </a:pPr>
            <a:r>
              <a:rPr lang="en-US" sz="2000" b="1"/>
              <a:t>FOUL GROUND</a:t>
            </a:r>
          </a:p>
        </p:txBody>
      </p:sp>
      <p:sp>
        <p:nvSpPr>
          <p:cNvPr id="39942" name="Text Box 6"/>
          <p:cNvSpPr txBox="1">
            <a:spLocks noChangeArrowheads="1"/>
          </p:cNvSpPr>
          <p:nvPr/>
        </p:nvSpPr>
        <p:spPr bwMode="auto">
          <a:xfrm>
            <a:off x="5638800" y="4762500"/>
            <a:ext cx="3314700" cy="1044575"/>
          </a:xfrm>
          <a:prstGeom prst="rect">
            <a:avLst/>
          </a:prstGeom>
          <a:gradFill rotWithShape="0">
            <a:gsLst>
              <a:gs pos="0">
                <a:srgbClr val="00CC99"/>
              </a:gs>
              <a:gs pos="50000">
                <a:srgbClr val="FFFFFF"/>
              </a:gs>
              <a:gs pos="100000">
                <a:srgbClr val="00CC99"/>
              </a:gs>
            </a:gsLst>
            <a:lin ang="2700000" scaled="1"/>
          </a:gradFill>
          <a:ln w="38100">
            <a:solidFill>
              <a:schemeClr val="tx1"/>
            </a:solidFill>
            <a:miter lim="800000"/>
            <a:headEnd/>
            <a:tailEnd/>
          </a:ln>
          <a:effectLst>
            <a:outerShdw dist="45791" dir="14178596" algn="ctr" rotWithShape="0">
              <a:srgbClr val="FFFF00"/>
            </a:outerShdw>
          </a:effec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defRPr/>
            </a:pPr>
            <a:r>
              <a:rPr lang="en-US" sz="2000" b="1"/>
              <a:t>FAIR BATTED BALL BOUNCES OVER OR FLIES THROUGH FENCE</a:t>
            </a:r>
          </a:p>
        </p:txBody>
      </p:sp>
      <p:sp>
        <p:nvSpPr>
          <p:cNvPr id="83974" name="AutoShape 7"/>
          <p:cNvSpPr>
            <a:spLocks noChangeArrowheads="1"/>
          </p:cNvSpPr>
          <p:nvPr/>
        </p:nvSpPr>
        <p:spPr bwMode="auto">
          <a:xfrm>
            <a:off x="3681413" y="1847850"/>
            <a:ext cx="1733550" cy="1809750"/>
          </a:xfrm>
          <a:prstGeom prst="leftRightArrowCallout">
            <a:avLst>
              <a:gd name="adj1" fmla="val 26099"/>
              <a:gd name="adj2" fmla="val 26099"/>
              <a:gd name="adj3" fmla="val 12500"/>
              <a:gd name="adj4" fmla="val 50000"/>
            </a:avLst>
          </a:prstGeom>
          <a:solidFill>
            <a:srgbClr val="00CC99"/>
          </a:solidFill>
          <a:ln w="9525">
            <a:solidFill>
              <a:schemeClr val="tx1"/>
            </a:solidFill>
            <a:miter lim="800000"/>
            <a:headEnd/>
            <a:tailEnd/>
          </a:ln>
        </p:spPr>
        <p:txBody>
          <a:bodyPr wrap="none" anchor="ctr"/>
          <a:lstStyle/>
          <a:p>
            <a:pPr algn="ctr" eaLnBrk="0" hangingPunct="0"/>
            <a:r>
              <a:rPr lang="en-US" b="1"/>
              <a:t>7.05g</a:t>
            </a:r>
          </a:p>
        </p:txBody>
      </p:sp>
      <p:sp>
        <p:nvSpPr>
          <p:cNvPr id="83975" name="AutoShape 8"/>
          <p:cNvSpPr>
            <a:spLocks noChangeArrowheads="1"/>
          </p:cNvSpPr>
          <p:nvPr/>
        </p:nvSpPr>
        <p:spPr bwMode="auto">
          <a:xfrm>
            <a:off x="3681413" y="4324350"/>
            <a:ext cx="1733550" cy="1809750"/>
          </a:xfrm>
          <a:prstGeom prst="leftRightArrowCallout">
            <a:avLst>
              <a:gd name="adj1" fmla="val 26099"/>
              <a:gd name="adj2" fmla="val 26099"/>
              <a:gd name="adj3" fmla="val 12500"/>
              <a:gd name="adj4" fmla="val 50000"/>
            </a:avLst>
          </a:prstGeom>
          <a:solidFill>
            <a:srgbClr val="00CC99"/>
          </a:solidFill>
          <a:ln w="9525">
            <a:solidFill>
              <a:schemeClr val="tx1"/>
            </a:solidFill>
            <a:miter lim="800000"/>
            <a:headEnd/>
            <a:tailEnd/>
          </a:ln>
        </p:spPr>
        <p:txBody>
          <a:bodyPr wrap="none" anchor="ctr"/>
          <a:lstStyle/>
          <a:p>
            <a:pPr algn="ctr" eaLnBrk="0" hangingPunct="0"/>
            <a:r>
              <a:rPr lang="en-US" b="1"/>
              <a:t>7.05f</a:t>
            </a:r>
          </a:p>
        </p:txBody>
      </p:sp>
      <p:sp>
        <p:nvSpPr>
          <p:cNvPr id="6" name="Slide Number Placeholder 5">
            <a:extLst>
              <a:ext uri="{FF2B5EF4-FFF2-40B4-BE49-F238E27FC236}">
                <a16:creationId xmlns:a16="http://schemas.microsoft.com/office/drawing/2014/main" id="{3E44D4D3-2C5D-E49B-0403-8B64D537E85B}"/>
              </a:ext>
            </a:extLst>
          </p:cNvPr>
          <p:cNvSpPr>
            <a:spLocks noGrp="1"/>
          </p:cNvSpPr>
          <p:nvPr>
            <p:ph type="sldNum" sz="quarter" idx="12"/>
          </p:nvPr>
        </p:nvSpPr>
        <p:spPr/>
        <p:txBody>
          <a:bodyPr/>
          <a:lstStyle/>
          <a:p>
            <a:pPr>
              <a:defRPr/>
            </a:pPr>
            <a:fld id="{1143C41F-D65A-406F-9899-92D4E543D840}" type="slidenum">
              <a:rPr lang="en-US" smtClean="0"/>
              <a:pPr>
                <a:defRPr/>
              </a:pPr>
              <a:t>28</a:t>
            </a:fld>
            <a:endParaRPr lang="en-US"/>
          </a:p>
        </p:txBody>
      </p:sp>
    </p:spTree>
    <p:extLst>
      <p:ext uri="{BB962C8B-B14F-4D97-AF65-F5344CB8AC3E}">
        <p14:creationId xmlns:p14="http://schemas.microsoft.com/office/powerpoint/2010/main" val="2919704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1851025" y="250032"/>
            <a:ext cx="5791200" cy="1333500"/>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2800" b="1" dirty="0">
                <a:solidFill>
                  <a:srgbClr val="FFFFFF"/>
                </a:solidFill>
                <a:effectLst>
                  <a:outerShdw blurRad="38100" dist="38100" dir="2700000" algn="tl">
                    <a:srgbClr val="000000"/>
                  </a:outerShdw>
                </a:effectLst>
                <a:latin typeface="Tahoma" pitchFamily="34" charset="0"/>
              </a:rPr>
              <a:t>Two Base Awards From</a:t>
            </a:r>
          </a:p>
          <a:p>
            <a:pPr algn="ctr" eaLnBrk="0" hangingPunct="0">
              <a:defRPr/>
            </a:pPr>
            <a:r>
              <a:rPr lang="en-US" sz="2800" b="1" dirty="0">
                <a:solidFill>
                  <a:srgbClr val="FFFFFF"/>
                </a:solidFill>
                <a:effectLst>
                  <a:outerShdw blurRad="38100" dist="38100" dir="2700000" algn="tl">
                    <a:srgbClr val="000000"/>
                  </a:outerShdw>
                </a:effectLst>
                <a:latin typeface="Tahoma" pitchFamily="34" charset="0"/>
              </a:rPr>
              <a:t>Time Of Throw</a:t>
            </a:r>
          </a:p>
        </p:txBody>
      </p:sp>
      <p:sp>
        <p:nvSpPr>
          <p:cNvPr id="34819" name="Text Box 3"/>
          <p:cNvSpPr txBox="1">
            <a:spLocks noChangeArrowheads="1"/>
          </p:cNvSpPr>
          <p:nvPr/>
        </p:nvSpPr>
        <p:spPr bwMode="auto">
          <a:xfrm>
            <a:off x="157163" y="1900238"/>
            <a:ext cx="3517900" cy="1339850"/>
          </a:xfrm>
          <a:prstGeom prst="rect">
            <a:avLst/>
          </a:prstGeom>
          <a:gradFill rotWithShape="0">
            <a:gsLst>
              <a:gs pos="0">
                <a:srgbClr val="00CC99"/>
              </a:gs>
              <a:gs pos="50000">
                <a:schemeClr val="bg1"/>
              </a:gs>
              <a:gs pos="100000">
                <a:srgbClr val="00CC99"/>
              </a:gs>
            </a:gsLst>
            <a:lin ang="2700000" scaled="1"/>
          </a:gradFill>
          <a:ln w="9525">
            <a:solidFill>
              <a:schemeClr val="tx1"/>
            </a:solidFill>
            <a:miter lim="800000"/>
            <a:headEnd/>
            <a:tailEnd/>
          </a:ln>
          <a:effectLst/>
        </p:spPr>
        <p:txBody>
          <a:bodyPr wrap="none" anchor="ctr"/>
          <a:lstStyle/>
          <a:p>
            <a:pPr eaLnBrk="0" hangingPunct="0">
              <a:defRPr/>
            </a:pPr>
            <a:r>
              <a:rPr lang="en-US" sz="2000" b="1"/>
              <a:t>THROWN BALL INTO</a:t>
            </a:r>
          </a:p>
          <a:p>
            <a:pPr eaLnBrk="0" hangingPunct="0">
              <a:defRPr/>
            </a:pPr>
            <a:r>
              <a:rPr lang="en-US" sz="2000" b="1"/>
              <a:t>DEAD TERRITORY ON</a:t>
            </a:r>
          </a:p>
          <a:p>
            <a:pPr eaLnBrk="0" hangingPunct="0">
              <a:defRPr/>
            </a:pPr>
            <a:r>
              <a:rPr lang="en-US" sz="2000" b="1"/>
              <a:t>SUBSEQUENT (NOT FIRST)</a:t>
            </a:r>
          </a:p>
          <a:p>
            <a:pPr eaLnBrk="0" hangingPunct="0">
              <a:defRPr/>
            </a:pPr>
            <a:r>
              <a:rPr lang="en-US" sz="2000" b="1"/>
              <a:t>PLAY BY AN INFIELDER </a:t>
            </a:r>
          </a:p>
        </p:txBody>
      </p:sp>
      <p:sp>
        <p:nvSpPr>
          <p:cNvPr id="34820" name="Text Box 4"/>
          <p:cNvSpPr txBox="1">
            <a:spLocks noChangeArrowheads="1"/>
          </p:cNvSpPr>
          <p:nvPr/>
        </p:nvSpPr>
        <p:spPr bwMode="auto">
          <a:xfrm>
            <a:off x="5872163" y="1900238"/>
            <a:ext cx="2955925" cy="1035050"/>
          </a:xfrm>
          <a:prstGeom prst="rect">
            <a:avLst/>
          </a:prstGeom>
          <a:gradFill rotWithShape="0">
            <a:gsLst>
              <a:gs pos="0">
                <a:srgbClr val="00CC99"/>
              </a:gs>
              <a:gs pos="50000">
                <a:schemeClr val="bg1"/>
              </a:gs>
              <a:gs pos="100000">
                <a:srgbClr val="00CC99"/>
              </a:gs>
            </a:gsLst>
            <a:lin ang="2700000" scaled="1"/>
          </a:gradFill>
          <a:ln w="9525">
            <a:solidFill>
              <a:schemeClr val="tx1"/>
            </a:solidFill>
            <a:miter lim="800000"/>
            <a:headEnd/>
            <a:tailEnd/>
          </a:ln>
          <a:effectLst/>
        </p:spPr>
        <p:txBody>
          <a:bodyPr wrap="none" anchor="ctr"/>
          <a:lstStyle/>
          <a:p>
            <a:pPr eaLnBrk="0" hangingPunct="0">
              <a:defRPr/>
            </a:pPr>
            <a:r>
              <a:rPr lang="en-US" sz="2000" b="1"/>
              <a:t>THROWN BALL INTO</a:t>
            </a:r>
          </a:p>
          <a:p>
            <a:pPr eaLnBrk="0" hangingPunct="0">
              <a:defRPr/>
            </a:pPr>
            <a:r>
              <a:rPr lang="en-US" sz="2000" b="1"/>
              <a:t>DEAD TERRITORY BY</a:t>
            </a:r>
          </a:p>
          <a:p>
            <a:pPr eaLnBrk="0" hangingPunct="0">
              <a:defRPr/>
            </a:pPr>
            <a:r>
              <a:rPr lang="en-US" sz="2000" b="1"/>
              <a:t>AN OUTFIELDER</a:t>
            </a:r>
          </a:p>
        </p:txBody>
      </p:sp>
      <p:sp>
        <p:nvSpPr>
          <p:cNvPr id="34821" name="Text Box 5"/>
          <p:cNvSpPr txBox="1">
            <a:spLocks noChangeArrowheads="1"/>
          </p:cNvSpPr>
          <p:nvPr/>
        </p:nvSpPr>
        <p:spPr bwMode="auto">
          <a:xfrm>
            <a:off x="233363" y="3709988"/>
            <a:ext cx="2540000" cy="1339850"/>
          </a:xfrm>
          <a:prstGeom prst="rect">
            <a:avLst/>
          </a:prstGeom>
          <a:gradFill rotWithShape="0">
            <a:gsLst>
              <a:gs pos="0">
                <a:srgbClr val="00CC99"/>
              </a:gs>
              <a:gs pos="50000">
                <a:schemeClr val="bg1"/>
              </a:gs>
              <a:gs pos="100000">
                <a:srgbClr val="00CC99"/>
              </a:gs>
            </a:gsLst>
            <a:lin ang="2700000" scaled="1"/>
          </a:gradFill>
          <a:ln w="9525">
            <a:solidFill>
              <a:schemeClr val="tx1"/>
            </a:solidFill>
            <a:miter lim="800000"/>
            <a:headEnd/>
            <a:tailEnd/>
          </a:ln>
          <a:effectLst/>
        </p:spPr>
        <p:txBody>
          <a:bodyPr wrap="none" anchor="ctr"/>
          <a:lstStyle/>
          <a:p>
            <a:pPr eaLnBrk="0" hangingPunct="0">
              <a:defRPr/>
            </a:pPr>
            <a:r>
              <a:rPr lang="en-US" sz="2000" b="1"/>
              <a:t>ANY RELAY</a:t>
            </a:r>
          </a:p>
          <a:p>
            <a:pPr eaLnBrk="0" hangingPunct="0">
              <a:defRPr/>
            </a:pPr>
            <a:r>
              <a:rPr lang="en-US" sz="2000" b="1"/>
              <a:t>THROWN INTO</a:t>
            </a:r>
          </a:p>
          <a:p>
            <a:pPr eaLnBrk="0" hangingPunct="0">
              <a:defRPr/>
            </a:pPr>
            <a:r>
              <a:rPr lang="en-US" sz="2000" b="1"/>
              <a:t>DEAD TERRITORY</a:t>
            </a:r>
          </a:p>
          <a:p>
            <a:pPr eaLnBrk="0" hangingPunct="0">
              <a:defRPr/>
            </a:pPr>
            <a:r>
              <a:rPr lang="en-US" sz="2000" b="1"/>
              <a:t>BY ANY FIELDER</a:t>
            </a:r>
          </a:p>
        </p:txBody>
      </p:sp>
      <p:sp>
        <p:nvSpPr>
          <p:cNvPr id="34822" name="Text Box 6"/>
          <p:cNvSpPr txBox="1">
            <a:spLocks noChangeArrowheads="1"/>
          </p:cNvSpPr>
          <p:nvPr/>
        </p:nvSpPr>
        <p:spPr bwMode="auto">
          <a:xfrm>
            <a:off x="3281363" y="4090988"/>
            <a:ext cx="2584450" cy="2559050"/>
          </a:xfrm>
          <a:prstGeom prst="rect">
            <a:avLst/>
          </a:prstGeom>
          <a:gradFill rotWithShape="0">
            <a:gsLst>
              <a:gs pos="0">
                <a:srgbClr val="00CC99"/>
              </a:gs>
              <a:gs pos="50000">
                <a:schemeClr val="bg1"/>
              </a:gs>
              <a:gs pos="100000">
                <a:srgbClr val="00CC99"/>
              </a:gs>
            </a:gsLst>
            <a:lin ang="2700000" scaled="1"/>
          </a:gradFill>
          <a:ln w="9525">
            <a:solidFill>
              <a:schemeClr val="tx1"/>
            </a:solidFill>
            <a:miter lim="800000"/>
            <a:headEnd/>
            <a:tailEnd/>
          </a:ln>
          <a:effectLst/>
        </p:spPr>
        <p:txBody>
          <a:bodyPr wrap="none" anchor="ctr"/>
          <a:lstStyle/>
          <a:p>
            <a:pPr eaLnBrk="0" hangingPunct="0">
              <a:defRPr/>
            </a:pPr>
            <a:r>
              <a:rPr lang="en-US" sz="2000" b="1"/>
              <a:t>THROWN BY A</a:t>
            </a:r>
          </a:p>
          <a:p>
            <a:pPr eaLnBrk="0" hangingPunct="0">
              <a:defRPr/>
            </a:pPr>
            <a:r>
              <a:rPr lang="en-US" sz="2000" b="1"/>
              <a:t>FIELDER NOT</a:t>
            </a:r>
          </a:p>
          <a:p>
            <a:pPr eaLnBrk="0" hangingPunct="0">
              <a:defRPr/>
            </a:pPr>
            <a:r>
              <a:rPr lang="en-US" sz="2000" b="1"/>
              <a:t>PRECEDED BY A</a:t>
            </a:r>
          </a:p>
          <a:p>
            <a:pPr eaLnBrk="0" hangingPunct="0">
              <a:defRPr/>
            </a:pPr>
            <a:r>
              <a:rPr lang="en-US" sz="2000" b="1"/>
              <a:t>BATTED BALL</a:t>
            </a:r>
          </a:p>
          <a:p>
            <a:pPr eaLnBrk="0" hangingPunct="0">
              <a:defRPr/>
            </a:pPr>
            <a:r>
              <a:rPr lang="en-US" sz="2000" b="1"/>
              <a:t>E.G. CATCHERS</a:t>
            </a:r>
          </a:p>
          <a:p>
            <a:pPr eaLnBrk="0" hangingPunct="0">
              <a:defRPr/>
            </a:pPr>
            <a:r>
              <a:rPr lang="en-US" sz="2000" b="1"/>
              <a:t>PICK-OFF THROW</a:t>
            </a:r>
          </a:p>
          <a:p>
            <a:pPr eaLnBrk="0" hangingPunct="0">
              <a:defRPr/>
            </a:pPr>
            <a:r>
              <a:rPr lang="en-US" sz="2000" b="1"/>
              <a:t>OR THROW TO</a:t>
            </a:r>
          </a:p>
          <a:p>
            <a:pPr eaLnBrk="0" hangingPunct="0">
              <a:defRPr/>
            </a:pPr>
            <a:r>
              <a:rPr lang="en-US" sz="2000" b="1"/>
              <a:t>PREVENT STEAL</a:t>
            </a:r>
          </a:p>
        </p:txBody>
      </p:sp>
      <p:sp>
        <p:nvSpPr>
          <p:cNvPr id="86022" name="Text Box 7"/>
          <p:cNvSpPr txBox="1">
            <a:spLocks noChangeArrowheads="1"/>
          </p:cNvSpPr>
          <p:nvPr/>
        </p:nvSpPr>
        <p:spPr bwMode="auto">
          <a:xfrm>
            <a:off x="6216650" y="3709988"/>
            <a:ext cx="2851150" cy="2559050"/>
          </a:xfrm>
          <a:prstGeom prst="rect">
            <a:avLst/>
          </a:prstGeom>
          <a:gradFill rotWithShape="0">
            <a:gsLst>
              <a:gs pos="0">
                <a:srgbClr val="00CC99"/>
              </a:gs>
              <a:gs pos="50000">
                <a:srgbClr val="FFFFFF"/>
              </a:gs>
              <a:gs pos="100000">
                <a:srgbClr val="00CC99"/>
              </a:gs>
            </a:gsLst>
            <a:lin ang="2700000" scaled="1"/>
          </a:gradFill>
          <a:ln w="28575">
            <a:solidFill>
              <a:schemeClr val="tx1"/>
            </a:solidFill>
            <a:miter lim="800000"/>
            <a:headEnd/>
            <a:tailEnd/>
          </a:ln>
        </p:spPr>
        <p:txBody>
          <a:bodyPr>
            <a:spAutoFit/>
          </a:bodyPr>
          <a:lstStyle/>
          <a:p>
            <a:pPr eaLnBrk="0" hangingPunct="0"/>
            <a:r>
              <a:rPr lang="en-US" sz="2000" b="1"/>
              <a:t>THROWN BALL INTO DEAD TERRITORY BY ANY FIELDER IF BATTER-RUNNER AND ALL RUNNERS HAVE ADVANCED ONE BASE EACH</a:t>
            </a:r>
          </a:p>
        </p:txBody>
      </p:sp>
      <p:sp>
        <p:nvSpPr>
          <p:cNvPr id="86023" name="Line 8"/>
          <p:cNvSpPr>
            <a:spLocks noChangeShapeType="1"/>
          </p:cNvSpPr>
          <p:nvPr/>
        </p:nvSpPr>
        <p:spPr bwMode="auto">
          <a:xfrm>
            <a:off x="4572000" y="1606876"/>
            <a:ext cx="0" cy="2356842"/>
          </a:xfrm>
          <a:prstGeom prst="line">
            <a:avLst/>
          </a:prstGeom>
          <a:noFill/>
          <a:ln w="38100">
            <a:solidFill>
              <a:schemeClr val="tx1"/>
            </a:solidFill>
            <a:round/>
            <a:headEnd/>
            <a:tailEnd type="triangle" w="med" len="med"/>
          </a:ln>
        </p:spPr>
        <p:txBody>
          <a:bodyPr/>
          <a:lstStyle/>
          <a:p>
            <a:endParaRPr lang="en-US"/>
          </a:p>
        </p:txBody>
      </p:sp>
      <p:sp>
        <p:nvSpPr>
          <p:cNvPr id="86024" name="Line 9"/>
          <p:cNvSpPr>
            <a:spLocks noChangeShapeType="1"/>
          </p:cNvSpPr>
          <p:nvPr/>
        </p:nvSpPr>
        <p:spPr bwMode="auto">
          <a:xfrm>
            <a:off x="3771900" y="2419350"/>
            <a:ext cx="2095500" cy="0"/>
          </a:xfrm>
          <a:prstGeom prst="line">
            <a:avLst/>
          </a:prstGeom>
          <a:noFill/>
          <a:ln w="38100">
            <a:solidFill>
              <a:schemeClr val="tx1"/>
            </a:solidFill>
            <a:round/>
            <a:headEnd type="triangle" w="med" len="med"/>
            <a:tailEnd type="triangle" w="med" len="med"/>
          </a:ln>
        </p:spPr>
        <p:txBody>
          <a:bodyPr/>
          <a:lstStyle/>
          <a:p>
            <a:endParaRPr lang="en-US"/>
          </a:p>
        </p:txBody>
      </p:sp>
      <p:sp>
        <p:nvSpPr>
          <p:cNvPr id="86025" name="Line 10"/>
          <p:cNvSpPr>
            <a:spLocks noChangeShapeType="1"/>
          </p:cNvSpPr>
          <p:nvPr/>
        </p:nvSpPr>
        <p:spPr bwMode="auto">
          <a:xfrm flipH="1">
            <a:off x="2781300" y="2400300"/>
            <a:ext cx="1790700" cy="1790700"/>
          </a:xfrm>
          <a:prstGeom prst="line">
            <a:avLst/>
          </a:prstGeom>
          <a:noFill/>
          <a:ln w="38100">
            <a:solidFill>
              <a:schemeClr val="tx1"/>
            </a:solidFill>
            <a:round/>
            <a:headEnd/>
            <a:tailEnd type="triangle" w="med" len="med"/>
          </a:ln>
        </p:spPr>
        <p:txBody>
          <a:bodyPr/>
          <a:lstStyle/>
          <a:p>
            <a:endParaRPr lang="en-US"/>
          </a:p>
        </p:txBody>
      </p:sp>
      <p:sp>
        <p:nvSpPr>
          <p:cNvPr id="86026" name="Line 11"/>
          <p:cNvSpPr>
            <a:spLocks noChangeShapeType="1"/>
          </p:cNvSpPr>
          <p:nvPr/>
        </p:nvSpPr>
        <p:spPr bwMode="auto">
          <a:xfrm>
            <a:off x="4572000" y="2400300"/>
            <a:ext cx="1638300" cy="1314450"/>
          </a:xfrm>
          <a:prstGeom prst="line">
            <a:avLst/>
          </a:prstGeom>
          <a:noFill/>
          <a:ln w="38100">
            <a:solidFill>
              <a:schemeClr val="tx1"/>
            </a:solidFill>
            <a:round/>
            <a:headEnd/>
            <a:tailEnd type="triangle" w="med" len="med"/>
          </a:ln>
        </p:spPr>
        <p:txBody>
          <a:bodyPr/>
          <a:lstStyle/>
          <a:p>
            <a:endParaRPr lang="en-US"/>
          </a:p>
        </p:txBody>
      </p:sp>
      <p:sp>
        <p:nvSpPr>
          <p:cNvPr id="6" name="Slide Number Placeholder 5">
            <a:extLst>
              <a:ext uri="{FF2B5EF4-FFF2-40B4-BE49-F238E27FC236}">
                <a16:creationId xmlns:a16="http://schemas.microsoft.com/office/drawing/2014/main" id="{072D1B80-31C8-84DD-0EAD-1F0E1AC5B25D}"/>
              </a:ext>
            </a:extLst>
          </p:cNvPr>
          <p:cNvSpPr>
            <a:spLocks noGrp="1"/>
          </p:cNvSpPr>
          <p:nvPr>
            <p:ph type="sldNum" sz="quarter" idx="12"/>
          </p:nvPr>
        </p:nvSpPr>
        <p:spPr/>
        <p:txBody>
          <a:bodyPr/>
          <a:lstStyle/>
          <a:p>
            <a:pPr>
              <a:defRPr/>
            </a:pPr>
            <a:fld id="{1143C41F-D65A-406F-9899-92D4E543D840}" type="slidenum">
              <a:rPr lang="en-US" smtClean="0"/>
              <a:pPr>
                <a:defRPr/>
              </a:pPr>
              <a:t>29</a:t>
            </a:fld>
            <a:endParaRPr lang="en-US"/>
          </a:p>
        </p:txBody>
      </p:sp>
    </p:spTree>
    <p:extLst>
      <p:ext uri="{BB962C8B-B14F-4D97-AF65-F5344CB8AC3E}">
        <p14:creationId xmlns:p14="http://schemas.microsoft.com/office/powerpoint/2010/main" val="195692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0A50E-BAC2-4143-89C9-31BA294A9738}"/>
              </a:ext>
            </a:extLst>
          </p:cNvPr>
          <p:cNvSpPr>
            <a:spLocks noGrp="1"/>
          </p:cNvSpPr>
          <p:nvPr>
            <p:ph type="sldNum" sz="quarter" idx="12"/>
          </p:nvPr>
        </p:nvSpPr>
        <p:spPr/>
        <p:txBody>
          <a:bodyPr/>
          <a:lstStyle/>
          <a:p>
            <a:pPr>
              <a:defRPr/>
            </a:pPr>
            <a:fld id="{1143C41F-D65A-406F-9899-92D4E543D840}" type="slidenum">
              <a:rPr lang="en-US" smtClean="0"/>
              <a:pPr>
                <a:defRPr/>
              </a:pPr>
              <a:t>3</a:t>
            </a:fld>
            <a:endParaRPr lang="en-US"/>
          </a:p>
        </p:txBody>
      </p:sp>
      <p:pic>
        <p:nvPicPr>
          <p:cNvPr id="3" name="Picture 2">
            <a:extLst>
              <a:ext uri="{FF2B5EF4-FFF2-40B4-BE49-F238E27FC236}">
                <a16:creationId xmlns:a16="http://schemas.microsoft.com/office/drawing/2014/main" id="{E79FCE6F-837C-47B8-8880-F7D50B0F1C69}"/>
              </a:ext>
            </a:extLst>
          </p:cNvPr>
          <p:cNvPicPr>
            <a:picLocks noChangeAspect="1"/>
          </p:cNvPicPr>
          <p:nvPr/>
        </p:nvPicPr>
        <p:blipFill>
          <a:blip r:embed="rId3"/>
          <a:stretch>
            <a:fillRect/>
          </a:stretch>
        </p:blipFill>
        <p:spPr>
          <a:xfrm>
            <a:off x="3181350" y="272837"/>
            <a:ext cx="2781300" cy="1543050"/>
          </a:xfrm>
          <a:prstGeom prst="rect">
            <a:avLst/>
          </a:prstGeom>
        </p:spPr>
      </p:pic>
      <p:sp>
        <p:nvSpPr>
          <p:cNvPr id="4" name="TextBox 3">
            <a:extLst>
              <a:ext uri="{FF2B5EF4-FFF2-40B4-BE49-F238E27FC236}">
                <a16:creationId xmlns:a16="http://schemas.microsoft.com/office/drawing/2014/main" id="{3174814E-667F-4F28-8F77-70F455BA0F5D}"/>
              </a:ext>
            </a:extLst>
          </p:cNvPr>
          <p:cNvSpPr txBox="1"/>
          <p:nvPr/>
        </p:nvSpPr>
        <p:spPr>
          <a:xfrm flipH="1">
            <a:off x="395536" y="1844824"/>
            <a:ext cx="8352928" cy="4770537"/>
          </a:xfrm>
          <a:prstGeom prst="rect">
            <a:avLst/>
          </a:prstGeom>
          <a:noFill/>
        </p:spPr>
        <p:txBody>
          <a:bodyPr wrap="square" rtlCol="0">
            <a:spAutoFit/>
          </a:bodyPr>
          <a:lstStyle/>
          <a:p>
            <a:r>
              <a:rPr lang="en-CA" sz="3200" dirty="0">
                <a:latin typeface="Calibri" panose="020F0502020204030204" pitchFamily="34" charset="0"/>
                <a:cs typeface="Calibri" panose="020F0502020204030204" pitchFamily="34" charset="0"/>
              </a:rPr>
              <a:t>Little League University is a tremendous FREE and ACCURATE resource for umpiring and more.</a:t>
            </a:r>
          </a:p>
          <a:p>
            <a:endParaRPr lang="en-CA" sz="3200" dirty="0">
              <a:latin typeface="Calibri" panose="020F0502020204030204" pitchFamily="34" charset="0"/>
              <a:cs typeface="Calibri" panose="020F0502020204030204" pitchFamily="34" charset="0"/>
            </a:endParaRPr>
          </a:p>
          <a:p>
            <a:r>
              <a:rPr lang="en-CA" sz="3200" dirty="0">
                <a:latin typeface="Calibri" panose="020F0502020204030204" pitchFamily="34" charset="0"/>
                <a:cs typeface="Calibri" panose="020F0502020204030204" pitchFamily="34" charset="0"/>
              </a:rPr>
              <a:t>Visit </a:t>
            </a:r>
            <a:r>
              <a:rPr lang="en-CA" sz="32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https://www.littleleague.org/university/</a:t>
            </a:r>
            <a:r>
              <a:rPr lang="en-CA" sz="3200" dirty="0">
                <a:latin typeface="Calibri" panose="020F0502020204030204" pitchFamily="34" charset="0"/>
                <a:cs typeface="Calibri" panose="020F0502020204030204" pitchFamily="34" charset="0"/>
              </a:rPr>
              <a:t> for more information.</a:t>
            </a:r>
          </a:p>
          <a:p>
            <a:endParaRPr lang="en-CA" sz="3200" dirty="0">
              <a:latin typeface="Calibri" panose="020F0502020204030204" pitchFamily="34" charset="0"/>
              <a:cs typeface="Calibri" panose="020F0502020204030204" pitchFamily="34" charset="0"/>
            </a:endParaRPr>
          </a:p>
          <a:p>
            <a:r>
              <a:rPr lang="en-CA" sz="2800" dirty="0">
                <a:latin typeface="Calibri" panose="020F0502020204030204" pitchFamily="34" charset="0"/>
                <a:cs typeface="Calibri" panose="020F0502020204030204" pitchFamily="34" charset="0"/>
              </a:rPr>
              <a:t>Some of this content is direct from this site.</a:t>
            </a:r>
          </a:p>
          <a:p>
            <a:endParaRPr lang="en-CA" sz="2800" dirty="0">
              <a:latin typeface="Calibri" panose="020F0502020204030204" pitchFamily="34" charset="0"/>
              <a:cs typeface="Calibri" panose="020F0502020204030204" pitchFamily="34" charset="0"/>
            </a:endParaRPr>
          </a:p>
          <a:p>
            <a:r>
              <a:rPr lang="en-CA" sz="2800" dirty="0">
                <a:latin typeface="Calibri" panose="020F0502020204030204" pitchFamily="34" charset="0"/>
                <a:cs typeface="Calibri" panose="020F0502020204030204" pitchFamily="34" charset="0"/>
              </a:rPr>
              <a:t>Click on the button throughout </a:t>
            </a:r>
          </a:p>
          <a:p>
            <a:r>
              <a:rPr lang="en-CA" sz="2800" dirty="0">
                <a:latin typeface="Calibri" panose="020F0502020204030204" pitchFamily="34" charset="0"/>
                <a:cs typeface="Calibri" panose="020F0502020204030204" pitchFamily="34" charset="0"/>
              </a:rPr>
              <a:t>to link to LLU articles and videos.</a:t>
            </a:r>
          </a:p>
        </p:txBody>
      </p:sp>
      <p:sp>
        <p:nvSpPr>
          <p:cNvPr id="6" name="TextBox 5">
            <a:extLst>
              <a:ext uri="{FF2B5EF4-FFF2-40B4-BE49-F238E27FC236}">
                <a16:creationId xmlns:a16="http://schemas.microsoft.com/office/drawing/2014/main" id="{6DFDF722-060D-46AE-BE8B-800BE799A9D7}"/>
              </a:ext>
            </a:extLst>
          </p:cNvPr>
          <p:cNvSpPr txBox="1"/>
          <p:nvPr/>
        </p:nvSpPr>
        <p:spPr>
          <a:xfrm>
            <a:off x="8513204" y="136525"/>
            <a:ext cx="347192" cy="369332"/>
          </a:xfrm>
          <a:prstGeom prst="rect">
            <a:avLst/>
          </a:prstGeom>
          <a:noFill/>
        </p:spPr>
        <p:txBody>
          <a:bodyPr wrap="square" rtlCol="0">
            <a:spAutoFit/>
          </a:bodyPr>
          <a:lstStyle/>
          <a:p>
            <a:r>
              <a:rPr lang="en-CA" dirty="0">
                <a:solidFill>
                  <a:srgbClr val="FF0000"/>
                </a:solidFill>
                <a:latin typeface="+mj-lt"/>
              </a:rPr>
              <a:t>	</a:t>
            </a:r>
          </a:p>
        </p:txBody>
      </p:sp>
    </p:spTree>
    <p:extLst>
      <p:ext uri="{BB962C8B-B14F-4D97-AF65-F5344CB8AC3E}">
        <p14:creationId xmlns:p14="http://schemas.microsoft.com/office/powerpoint/2010/main" val="188319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9" name="Rectangle 7"/>
          <p:cNvSpPr>
            <a:spLocks noGrp="1" noChangeArrowheads="1"/>
          </p:cNvSpPr>
          <p:nvPr>
            <p:ph type="title"/>
          </p:nvPr>
        </p:nvSpPr>
        <p:spPr>
          <a:xfrm>
            <a:off x="533400" y="457200"/>
            <a:ext cx="7682622" cy="1143000"/>
          </a:xfrm>
          <a:solidFill>
            <a:srgbClr val="FF0000"/>
          </a:solidFill>
        </p:spPr>
        <p:txBody>
          <a:bodyPr>
            <a:noAutofit/>
          </a:bodyPr>
          <a:lstStyle/>
          <a:p>
            <a:pPr eaLnBrk="1" hangingPunct="1">
              <a:defRPr/>
            </a:pPr>
            <a:r>
              <a:rPr lang="en-US" sz="4000" b="1" dirty="0">
                <a:solidFill>
                  <a:srgbClr val="FFFF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7.06 Obstruction – TYPE A</a:t>
            </a:r>
          </a:p>
        </p:txBody>
      </p:sp>
      <p:sp>
        <p:nvSpPr>
          <p:cNvPr id="57345" name="Rectangle 3"/>
          <p:cNvSpPr>
            <a:spLocks noGrp="1" noChangeArrowheads="1"/>
          </p:cNvSpPr>
          <p:nvPr>
            <p:ph sz="half" idx="1"/>
          </p:nvPr>
        </p:nvSpPr>
        <p:spPr>
          <a:xfrm>
            <a:off x="599944" y="2787193"/>
            <a:ext cx="3886200" cy="3421518"/>
          </a:xfrm>
        </p:spPr>
        <p:txBody>
          <a:bodyPr>
            <a:noAutofit/>
          </a:bodyPr>
          <a:lstStyle/>
          <a:p>
            <a:pPr eaLnBrk="1" hangingPunct="1">
              <a:lnSpc>
                <a:spcPct val="100000"/>
              </a:lnSpc>
              <a:spcBef>
                <a:spcPts val="0"/>
              </a:spcBef>
            </a:pPr>
            <a:r>
              <a:rPr lang="en-US" sz="2400" dirty="0"/>
              <a:t>If a play is being made on an obstructed runner, or if the batter-runner is obstructed before touching 1st base, the ball is </a:t>
            </a:r>
            <a:r>
              <a:rPr lang="en-US" sz="2400" b="1" dirty="0"/>
              <a:t>DEAD,</a:t>
            </a:r>
            <a:r>
              <a:rPr lang="en-US" sz="2400" dirty="0"/>
              <a:t> and all runners shall advance to the bases they would have reached had there been no obstruction.  </a:t>
            </a:r>
            <a:endParaRPr lang="en-US" sz="2400" b="1" dirty="0"/>
          </a:p>
        </p:txBody>
      </p:sp>
      <p:sp>
        <p:nvSpPr>
          <p:cNvPr id="57346" name="Rectangle 4"/>
          <p:cNvSpPr>
            <a:spLocks noGrp="1" noChangeArrowheads="1"/>
          </p:cNvSpPr>
          <p:nvPr>
            <p:ph sz="half" idx="2"/>
          </p:nvPr>
        </p:nvSpPr>
        <p:spPr>
          <a:xfrm>
            <a:off x="4633847" y="2908603"/>
            <a:ext cx="3819006" cy="1457325"/>
          </a:xfrm>
        </p:spPr>
        <p:txBody>
          <a:bodyPr>
            <a:normAutofit fontScale="77500" lnSpcReduction="20000"/>
          </a:bodyPr>
          <a:lstStyle/>
          <a:p>
            <a:pPr eaLnBrk="1" hangingPunct="1">
              <a:lnSpc>
                <a:spcPct val="110000"/>
              </a:lnSpc>
              <a:spcBef>
                <a:spcPts val="0"/>
              </a:spcBef>
            </a:pPr>
            <a:r>
              <a:rPr lang="en-US" sz="3100" dirty="0"/>
              <a:t>The obstructed runner shall be awarded at least one base beyond the last base legally touched.</a:t>
            </a:r>
            <a:endParaRPr lang="en-US" sz="3100" b="1" dirty="0"/>
          </a:p>
          <a:p>
            <a:pPr eaLnBrk="1" hangingPunct="1"/>
            <a:endParaRPr lang="en-US" dirty="0"/>
          </a:p>
        </p:txBody>
      </p:sp>
      <p:sp>
        <p:nvSpPr>
          <p:cNvPr id="57347" name="WordArt 5"/>
          <p:cNvSpPr>
            <a:spLocks noChangeArrowheads="1" noChangeShapeType="1" noTextEdit="1"/>
          </p:cNvSpPr>
          <p:nvPr/>
        </p:nvSpPr>
        <p:spPr bwMode="auto">
          <a:xfrm>
            <a:off x="4633847" y="4059907"/>
            <a:ext cx="3676650" cy="1457325"/>
          </a:xfrm>
          <a:prstGeom prst="rect">
            <a:avLst/>
          </a:prstGeom>
        </p:spPr>
        <p:txBody>
          <a:bodyPr wrap="none" fromWordArt="1">
            <a:prstTxWarp prst="textSlantUp">
              <a:avLst>
                <a:gd name="adj" fmla="val 55556"/>
              </a:avLst>
            </a:prstTxWarp>
          </a:bodyPr>
          <a:lstStyle/>
          <a:p>
            <a:pPr algn="ctr"/>
            <a:endParaRPr lang="en-US" sz="3600" kern="10" dirty="0">
              <a:ln w="9525">
                <a:solidFill>
                  <a:srgbClr val="000000"/>
                </a:solidFill>
                <a:round/>
                <a:headEnd/>
                <a:tailEnd/>
              </a:ln>
              <a:solidFill>
                <a:srgbClr val="000000"/>
              </a:solidFill>
              <a:latin typeface="Arial Black"/>
            </a:endParaRPr>
          </a:p>
        </p:txBody>
      </p:sp>
      <p:sp>
        <p:nvSpPr>
          <p:cNvPr id="7" name="Slide Number Placeholder 6">
            <a:extLst>
              <a:ext uri="{FF2B5EF4-FFF2-40B4-BE49-F238E27FC236}">
                <a16:creationId xmlns:a16="http://schemas.microsoft.com/office/drawing/2014/main" id="{9DB69442-A3F8-F03C-8B44-AF4F8D3D0566}"/>
              </a:ext>
            </a:extLst>
          </p:cNvPr>
          <p:cNvSpPr>
            <a:spLocks noGrp="1"/>
          </p:cNvSpPr>
          <p:nvPr>
            <p:ph type="sldNum" sz="quarter" idx="12"/>
          </p:nvPr>
        </p:nvSpPr>
        <p:spPr/>
        <p:txBody>
          <a:bodyPr/>
          <a:lstStyle/>
          <a:p>
            <a:pPr>
              <a:defRPr/>
            </a:pPr>
            <a:fld id="{1B3EA93D-3AE0-429D-8D99-5320FEB42B07}" type="slidenum">
              <a:rPr lang="en-US" smtClean="0"/>
              <a:pPr>
                <a:defRPr/>
              </a:pPr>
              <a:t>30</a:t>
            </a:fld>
            <a:endParaRPr lang="en-US"/>
          </a:p>
        </p:txBody>
      </p:sp>
      <p:sp>
        <p:nvSpPr>
          <p:cNvPr id="8" name="TextBox 7">
            <a:extLst>
              <a:ext uri="{FF2B5EF4-FFF2-40B4-BE49-F238E27FC236}">
                <a16:creationId xmlns:a16="http://schemas.microsoft.com/office/drawing/2014/main" id="{4A5A3F37-5030-668A-B96F-F7EF5381B021}"/>
              </a:ext>
            </a:extLst>
          </p:cNvPr>
          <p:cNvSpPr txBox="1"/>
          <p:nvPr/>
        </p:nvSpPr>
        <p:spPr>
          <a:xfrm>
            <a:off x="395536" y="1725100"/>
            <a:ext cx="7820486" cy="954107"/>
          </a:xfrm>
          <a:prstGeom prst="rect">
            <a:avLst/>
          </a:prstGeom>
          <a:noFill/>
        </p:spPr>
        <p:txBody>
          <a:bodyPr wrap="square" rtlCol="0">
            <a:spAutoFit/>
          </a:bodyPr>
          <a:lstStyle/>
          <a:p>
            <a:pPr algn="ctr"/>
            <a:r>
              <a:rPr lang="en-US" sz="2800" dirty="0"/>
              <a:t>When Obstruction occurs, the Umpire shall call or signal </a:t>
            </a:r>
            <a:r>
              <a:rPr lang="en-US" sz="2800" b="1" i="1" dirty="0"/>
              <a:t>“OBSTRUCTION”</a:t>
            </a:r>
          </a:p>
        </p:txBody>
      </p:sp>
    </p:spTree>
    <p:extLst>
      <p:ext uri="{BB962C8B-B14F-4D97-AF65-F5344CB8AC3E}">
        <p14:creationId xmlns:p14="http://schemas.microsoft.com/office/powerpoint/2010/main" val="47491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sz="half" idx="1"/>
          </p:nvPr>
        </p:nvSpPr>
        <p:spPr>
          <a:xfrm>
            <a:off x="214965" y="3212976"/>
            <a:ext cx="4248472" cy="4114800"/>
          </a:xfrm>
        </p:spPr>
        <p:txBody>
          <a:bodyPr>
            <a:normAutofit/>
          </a:bodyPr>
          <a:lstStyle/>
          <a:p>
            <a:pPr eaLnBrk="1" hangingPunct="1">
              <a:lnSpc>
                <a:spcPct val="90000"/>
              </a:lnSpc>
            </a:pPr>
            <a:r>
              <a:rPr lang="en-US" sz="2800" dirty="0"/>
              <a:t>If no play is being made on the obstructed runner, the play shall proceed until no further action is possible.  The umpire shall then call “time” and impose such penalties that will nullify the obstruction.</a:t>
            </a:r>
          </a:p>
        </p:txBody>
      </p:sp>
      <p:sp>
        <p:nvSpPr>
          <p:cNvPr id="61442" name="Rectangle 4"/>
          <p:cNvSpPr>
            <a:spLocks noGrp="1" noChangeArrowheads="1"/>
          </p:cNvSpPr>
          <p:nvPr>
            <p:ph sz="half" idx="2"/>
          </p:nvPr>
        </p:nvSpPr>
        <p:spPr>
          <a:xfrm>
            <a:off x="4572000" y="3212976"/>
            <a:ext cx="4114800" cy="4114800"/>
          </a:xfrm>
        </p:spPr>
        <p:txBody>
          <a:bodyPr>
            <a:normAutofit/>
          </a:bodyPr>
          <a:lstStyle/>
          <a:p>
            <a:pPr eaLnBrk="1" hangingPunct="1"/>
            <a:r>
              <a:rPr lang="en-US" sz="2800" dirty="0"/>
              <a:t>When the ball is not dead and obstructed runner advances beyond the base which, in the umpire's judgment, the runner would have been awarded, they do so at their </a:t>
            </a:r>
            <a:r>
              <a:rPr lang="en-US" sz="2800" b="1" i="1" u="sng" dirty="0"/>
              <a:t>own risk</a:t>
            </a:r>
            <a:r>
              <a:rPr lang="en-US" sz="2800" dirty="0"/>
              <a:t>.</a:t>
            </a:r>
          </a:p>
        </p:txBody>
      </p:sp>
      <p:sp>
        <p:nvSpPr>
          <p:cNvPr id="2" name="Slide Number Placeholder 1">
            <a:extLst>
              <a:ext uri="{FF2B5EF4-FFF2-40B4-BE49-F238E27FC236}">
                <a16:creationId xmlns:a16="http://schemas.microsoft.com/office/drawing/2014/main" id="{675DB4CC-1419-453A-B98B-ED63620669CB}"/>
              </a:ext>
            </a:extLst>
          </p:cNvPr>
          <p:cNvSpPr>
            <a:spLocks noGrp="1"/>
          </p:cNvSpPr>
          <p:nvPr>
            <p:ph type="sldNum" sz="quarter" idx="12"/>
          </p:nvPr>
        </p:nvSpPr>
        <p:spPr/>
        <p:txBody>
          <a:bodyPr/>
          <a:lstStyle/>
          <a:p>
            <a:pPr>
              <a:defRPr/>
            </a:pPr>
            <a:fld id="{1B3EA93D-3AE0-429D-8D99-5320FEB42B07}" type="slidenum">
              <a:rPr lang="en-US" smtClean="0"/>
              <a:pPr>
                <a:defRPr/>
              </a:pPr>
              <a:t>31</a:t>
            </a:fld>
            <a:endParaRPr lang="en-US"/>
          </a:p>
        </p:txBody>
      </p:sp>
      <p:sp>
        <p:nvSpPr>
          <p:cNvPr id="6" name="Rectangle 7">
            <a:extLst>
              <a:ext uri="{FF2B5EF4-FFF2-40B4-BE49-F238E27FC236}">
                <a16:creationId xmlns:a16="http://schemas.microsoft.com/office/drawing/2014/main" id="{E39B8FF5-755F-53C1-0BAA-C31AAF2A942C}"/>
              </a:ext>
            </a:extLst>
          </p:cNvPr>
          <p:cNvSpPr>
            <a:spLocks noGrp="1" noChangeArrowheads="1"/>
          </p:cNvSpPr>
          <p:nvPr>
            <p:ph type="title"/>
          </p:nvPr>
        </p:nvSpPr>
        <p:spPr>
          <a:xfrm>
            <a:off x="514350" y="395286"/>
            <a:ext cx="7886700" cy="1325563"/>
          </a:xfrm>
          <a:solidFill>
            <a:srgbClr val="FF0000"/>
          </a:solidFill>
        </p:spPr>
        <p:txBody>
          <a:bodyPr>
            <a:noAutofit/>
          </a:bodyPr>
          <a:lstStyle/>
          <a:p>
            <a:pPr eaLnBrk="1" hangingPunct="1">
              <a:defRPr/>
            </a:pPr>
            <a:r>
              <a:rPr lang="en-US" sz="4000" b="1" dirty="0">
                <a:solidFill>
                  <a:srgbClr val="FFFF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7.06 Obstruction – TYPE B</a:t>
            </a:r>
          </a:p>
        </p:txBody>
      </p:sp>
      <p:sp>
        <p:nvSpPr>
          <p:cNvPr id="9" name="TextBox 8">
            <a:extLst>
              <a:ext uri="{FF2B5EF4-FFF2-40B4-BE49-F238E27FC236}">
                <a16:creationId xmlns:a16="http://schemas.microsoft.com/office/drawing/2014/main" id="{33A0943C-56C0-09C6-0E00-ABAAD23DC0A4}"/>
              </a:ext>
            </a:extLst>
          </p:cNvPr>
          <p:cNvSpPr txBox="1"/>
          <p:nvPr/>
        </p:nvSpPr>
        <p:spPr>
          <a:xfrm>
            <a:off x="514350" y="1902437"/>
            <a:ext cx="7796147" cy="954107"/>
          </a:xfrm>
          <a:prstGeom prst="rect">
            <a:avLst/>
          </a:prstGeom>
          <a:noFill/>
        </p:spPr>
        <p:txBody>
          <a:bodyPr wrap="square" rtlCol="0">
            <a:spAutoFit/>
          </a:bodyPr>
          <a:lstStyle/>
          <a:p>
            <a:pPr algn="ctr"/>
            <a:r>
              <a:rPr lang="en-US" sz="2800" dirty="0"/>
              <a:t>When Obstruction occurs, the Umpire shall call or signal </a:t>
            </a:r>
            <a:r>
              <a:rPr lang="en-US" sz="2800" b="1" i="1" dirty="0"/>
              <a:t>“OBSTRUCTION”</a:t>
            </a:r>
          </a:p>
        </p:txBody>
      </p:sp>
    </p:spTree>
    <p:extLst>
      <p:ext uri="{BB962C8B-B14F-4D97-AF65-F5344CB8AC3E}">
        <p14:creationId xmlns:p14="http://schemas.microsoft.com/office/powerpoint/2010/main" val="309465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85800" y="381000"/>
            <a:ext cx="7772400" cy="1143000"/>
          </a:xfrm>
        </p:spPr>
        <p:txBody>
          <a:bodyPr>
            <a:normAutofit/>
          </a:bodyPr>
          <a:lstStyle/>
          <a:p>
            <a:pPr eaLnBrk="1" hangingPunct="1"/>
            <a:r>
              <a:rPr lang="en-US" b="1">
                <a:latin typeface="Arial" charset="0"/>
              </a:rPr>
              <a:t>The Difference Between </a:t>
            </a:r>
            <a:r>
              <a:rPr lang="en-US" b="1">
                <a:solidFill>
                  <a:srgbClr val="FF0000"/>
                </a:solidFill>
                <a:latin typeface="Arial" charset="0"/>
              </a:rPr>
              <a:t>Interference </a:t>
            </a:r>
            <a:r>
              <a:rPr lang="en-US" b="1">
                <a:latin typeface="Arial" charset="0"/>
              </a:rPr>
              <a:t>&amp; </a:t>
            </a:r>
            <a:r>
              <a:rPr lang="en-US" b="1">
                <a:solidFill>
                  <a:srgbClr val="3333CC"/>
                </a:solidFill>
                <a:latin typeface="Arial" charset="0"/>
              </a:rPr>
              <a:t>Obstruction</a:t>
            </a:r>
            <a:endParaRPr lang="en-US" b="1">
              <a:latin typeface="Arial" charset="0"/>
            </a:endParaRPr>
          </a:p>
        </p:txBody>
      </p:sp>
      <p:sp>
        <p:nvSpPr>
          <p:cNvPr id="49154" name="Rectangle 3"/>
          <p:cNvSpPr>
            <a:spLocks noGrp="1" noChangeArrowheads="1"/>
          </p:cNvSpPr>
          <p:nvPr>
            <p:ph idx="1"/>
          </p:nvPr>
        </p:nvSpPr>
        <p:spPr>
          <a:xfrm>
            <a:off x="685800" y="1752600"/>
            <a:ext cx="7772400" cy="4114800"/>
          </a:xfrm>
        </p:spPr>
        <p:txBody>
          <a:bodyPr>
            <a:normAutofit lnSpcReduction="10000"/>
          </a:bodyPr>
          <a:lstStyle/>
          <a:p>
            <a:pPr eaLnBrk="1" hangingPunct="1">
              <a:lnSpc>
                <a:spcPct val="90000"/>
              </a:lnSpc>
            </a:pPr>
            <a:r>
              <a:rPr lang="en-US" sz="2800" dirty="0"/>
              <a:t>The fielder always has the right to field the ball.  If a runner interferes with that fielder, that is </a:t>
            </a:r>
            <a:r>
              <a:rPr lang="en-US" sz="2800" b="1" dirty="0">
                <a:solidFill>
                  <a:srgbClr val="FF0000"/>
                </a:solidFill>
              </a:rPr>
              <a:t>INTERFERENCE</a:t>
            </a:r>
            <a:r>
              <a:rPr lang="en-US" sz="2800" dirty="0">
                <a:solidFill>
                  <a:srgbClr val="FF0000"/>
                </a:solidFill>
              </a:rPr>
              <a:t>.</a:t>
            </a:r>
            <a:endParaRPr lang="en-US" sz="2800" dirty="0"/>
          </a:p>
          <a:p>
            <a:pPr eaLnBrk="1" hangingPunct="1">
              <a:lnSpc>
                <a:spcPct val="90000"/>
              </a:lnSpc>
            </a:pPr>
            <a:r>
              <a:rPr lang="en-US" sz="2800" dirty="0"/>
              <a:t>If a fielder does not have possession of the ball, that fielder shall not hinder the runner.  If this happens, that is </a:t>
            </a:r>
            <a:r>
              <a:rPr lang="en-US" sz="2800" b="1" dirty="0">
                <a:solidFill>
                  <a:srgbClr val="3333CC"/>
                </a:solidFill>
              </a:rPr>
              <a:t>OBSTRUCTION</a:t>
            </a:r>
            <a:r>
              <a:rPr lang="en-US" sz="2800" dirty="0"/>
              <a:t>.</a:t>
            </a:r>
          </a:p>
          <a:p>
            <a:pPr eaLnBrk="1" hangingPunct="1">
              <a:lnSpc>
                <a:spcPct val="90000"/>
              </a:lnSpc>
            </a:pPr>
            <a:r>
              <a:rPr lang="en-US" sz="2800" b="1" dirty="0">
                <a:solidFill>
                  <a:srgbClr val="FF0000"/>
                </a:solidFill>
              </a:rPr>
              <a:t>INTERFERENCE</a:t>
            </a:r>
            <a:r>
              <a:rPr lang="en-US" sz="2800" dirty="0"/>
              <a:t> the ball is DEAD (except for catchers, batters, or umpire’s interference).</a:t>
            </a:r>
          </a:p>
          <a:p>
            <a:pPr eaLnBrk="1" hangingPunct="1">
              <a:lnSpc>
                <a:spcPct val="90000"/>
              </a:lnSpc>
            </a:pPr>
            <a:r>
              <a:rPr lang="en-US" sz="2800" b="1" dirty="0">
                <a:solidFill>
                  <a:srgbClr val="3333CC"/>
                </a:solidFill>
              </a:rPr>
              <a:t>OBSTRUCTION</a:t>
            </a:r>
            <a:r>
              <a:rPr lang="en-US" sz="2800" dirty="0">
                <a:solidFill>
                  <a:srgbClr val="3333CC"/>
                </a:solidFill>
              </a:rPr>
              <a:t> </a:t>
            </a:r>
            <a:r>
              <a:rPr lang="en-US" sz="2800" dirty="0"/>
              <a:t>the ball is dead only if there is a play being made on the obstructed runner.</a:t>
            </a:r>
          </a:p>
        </p:txBody>
      </p:sp>
      <p:sp>
        <p:nvSpPr>
          <p:cNvPr id="7" name="Slide Number Placeholder 6">
            <a:extLst>
              <a:ext uri="{FF2B5EF4-FFF2-40B4-BE49-F238E27FC236}">
                <a16:creationId xmlns:a16="http://schemas.microsoft.com/office/drawing/2014/main" id="{67D0CE4E-8C7A-CF33-D9DA-4A771D537D5E}"/>
              </a:ext>
            </a:extLst>
          </p:cNvPr>
          <p:cNvSpPr>
            <a:spLocks noGrp="1"/>
          </p:cNvSpPr>
          <p:nvPr>
            <p:ph type="sldNum" sz="quarter" idx="12"/>
          </p:nvPr>
        </p:nvSpPr>
        <p:spPr/>
        <p:txBody>
          <a:bodyPr/>
          <a:lstStyle/>
          <a:p>
            <a:pPr>
              <a:defRPr/>
            </a:pPr>
            <a:fld id="{D09DAAB7-733C-4898-8EE1-70F04B4B7BFD}" type="slidenum">
              <a:rPr lang="en-US" smtClean="0"/>
              <a:pPr>
                <a:defRPr/>
              </a:pPr>
              <a:t>32</a:t>
            </a:fld>
            <a:endParaRPr lang="en-US"/>
          </a:p>
        </p:txBody>
      </p:sp>
    </p:spTree>
    <p:extLst>
      <p:ext uri="{BB962C8B-B14F-4D97-AF65-F5344CB8AC3E}">
        <p14:creationId xmlns:p14="http://schemas.microsoft.com/office/powerpoint/2010/main" val="2004384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685800" y="1524000"/>
            <a:ext cx="7772400" cy="1373066"/>
          </a:xfrm>
        </p:spPr>
        <p:txBody>
          <a:bodyPr>
            <a:noAutofit/>
          </a:bodyPr>
          <a:lstStyle/>
          <a:p>
            <a:pPr eaLnBrk="1" hangingPunct="1">
              <a:lnSpc>
                <a:spcPct val="90000"/>
              </a:lnSpc>
            </a:pPr>
            <a:r>
              <a:rPr lang="en-US" sz="2800" dirty="0"/>
              <a:t>A runner is out if he/she is trying to avoid a tag, and runs more than 3 feet from the baseline</a:t>
            </a:r>
          </a:p>
          <a:p>
            <a:pPr eaLnBrk="1" hangingPunct="1">
              <a:lnSpc>
                <a:spcPct val="90000"/>
              </a:lnSpc>
            </a:pPr>
            <a:r>
              <a:rPr lang="en-US" sz="2800" b="1" u="sng" dirty="0"/>
              <a:t>NOTE</a:t>
            </a:r>
            <a:r>
              <a:rPr lang="en-US" sz="2800" dirty="0"/>
              <a:t>: The baseline is not always a direct line between bases.</a:t>
            </a:r>
          </a:p>
        </p:txBody>
      </p:sp>
      <p:grpSp>
        <p:nvGrpSpPr>
          <p:cNvPr id="8" name="Group 7">
            <a:extLst>
              <a:ext uri="{FF2B5EF4-FFF2-40B4-BE49-F238E27FC236}">
                <a16:creationId xmlns:a16="http://schemas.microsoft.com/office/drawing/2014/main" id="{C3EA979B-75E3-8DFF-909B-C47C2CA29233}"/>
              </a:ext>
            </a:extLst>
          </p:cNvPr>
          <p:cNvGrpSpPr/>
          <p:nvPr/>
        </p:nvGrpSpPr>
        <p:grpSpPr>
          <a:xfrm>
            <a:off x="2555776" y="3717032"/>
            <a:ext cx="2880319" cy="2448271"/>
            <a:chOff x="2854325" y="3354151"/>
            <a:chExt cx="2244899" cy="1897508"/>
          </a:xfrm>
        </p:grpSpPr>
        <p:sp>
          <p:nvSpPr>
            <p:cNvPr id="88071" name="Text Box 8"/>
            <p:cNvSpPr txBox="1">
              <a:spLocks noChangeArrowheads="1"/>
            </p:cNvSpPr>
            <p:nvPr/>
          </p:nvSpPr>
          <p:spPr bwMode="auto">
            <a:xfrm>
              <a:off x="3573270" y="4339079"/>
              <a:ext cx="539750" cy="457200"/>
            </a:xfrm>
            <a:prstGeom prst="rect">
              <a:avLst/>
            </a:prstGeom>
            <a:noFill/>
            <a:ln w="9525">
              <a:noFill/>
              <a:miter lim="800000"/>
              <a:headEnd/>
              <a:tailEnd/>
            </a:ln>
          </p:spPr>
          <p:txBody>
            <a:bodyPr wrap="none">
              <a:spAutoFit/>
            </a:bodyPr>
            <a:lstStyle/>
            <a:p>
              <a:pPr eaLnBrk="0" hangingPunct="0"/>
              <a:r>
                <a:rPr lang="en-US" dirty="0"/>
                <a:t>1st</a:t>
              </a:r>
            </a:p>
          </p:txBody>
        </p:sp>
        <p:sp>
          <p:nvSpPr>
            <p:cNvPr id="88072" name="Line 9"/>
            <p:cNvSpPr>
              <a:spLocks noChangeShapeType="1"/>
            </p:cNvSpPr>
            <p:nvPr/>
          </p:nvSpPr>
          <p:spPr bwMode="auto">
            <a:xfrm>
              <a:off x="4145155" y="4497152"/>
              <a:ext cx="304800" cy="152400"/>
            </a:xfrm>
            <a:prstGeom prst="line">
              <a:avLst/>
            </a:prstGeom>
            <a:noFill/>
            <a:ln w="57150">
              <a:solidFill>
                <a:schemeClr val="tx1"/>
              </a:solidFill>
              <a:round/>
              <a:headEnd/>
              <a:tailEnd type="triangle" w="med" len="med"/>
            </a:ln>
          </p:spPr>
          <p:txBody>
            <a:bodyPr wrap="none" anchor="ctr"/>
            <a:lstStyle/>
            <a:p>
              <a:endParaRPr lang="en-US"/>
            </a:p>
          </p:txBody>
        </p:sp>
        <p:grpSp>
          <p:nvGrpSpPr>
            <p:cNvPr id="7" name="Group 6">
              <a:extLst>
                <a:ext uri="{FF2B5EF4-FFF2-40B4-BE49-F238E27FC236}">
                  <a16:creationId xmlns:a16="http://schemas.microsoft.com/office/drawing/2014/main" id="{04606A4B-DFC8-8934-5232-F5C80E8282DB}"/>
                </a:ext>
              </a:extLst>
            </p:cNvPr>
            <p:cNvGrpSpPr/>
            <p:nvPr/>
          </p:nvGrpSpPr>
          <p:grpSpPr>
            <a:xfrm>
              <a:off x="2854325" y="3354151"/>
              <a:ext cx="2244899" cy="1897508"/>
              <a:chOff x="2133600" y="3028544"/>
              <a:chExt cx="2244899" cy="1897508"/>
            </a:xfrm>
          </p:grpSpPr>
          <p:sp>
            <p:nvSpPr>
              <p:cNvPr id="88067" name="Rectangle 4"/>
              <p:cNvSpPr>
                <a:spLocks noChangeArrowheads="1"/>
              </p:cNvSpPr>
              <p:nvPr/>
            </p:nvSpPr>
            <p:spPr bwMode="auto">
              <a:xfrm>
                <a:off x="2133600" y="4476345"/>
                <a:ext cx="152400" cy="152400"/>
              </a:xfrm>
              <a:prstGeom prst="rect">
                <a:avLst/>
              </a:prstGeom>
              <a:solidFill>
                <a:schemeClr val="tx2"/>
              </a:solidFill>
              <a:ln w="9525">
                <a:solidFill>
                  <a:schemeClr val="tx1"/>
                </a:solidFill>
                <a:miter lim="800000"/>
                <a:headEnd/>
                <a:tailEnd/>
              </a:ln>
            </p:spPr>
            <p:txBody>
              <a:bodyPr wrap="none" anchor="ctr"/>
              <a:lstStyle/>
              <a:p>
                <a:endParaRPr lang="en-CA"/>
              </a:p>
            </p:txBody>
          </p:sp>
          <p:sp>
            <p:nvSpPr>
              <p:cNvPr id="88068" name="Rectangle 5"/>
              <p:cNvSpPr>
                <a:spLocks noChangeArrowheads="1"/>
              </p:cNvSpPr>
              <p:nvPr/>
            </p:nvSpPr>
            <p:spPr bwMode="auto">
              <a:xfrm>
                <a:off x="3962400" y="3028544"/>
                <a:ext cx="152400" cy="152400"/>
              </a:xfrm>
              <a:prstGeom prst="rect">
                <a:avLst/>
              </a:prstGeom>
              <a:solidFill>
                <a:schemeClr val="tx2"/>
              </a:solidFill>
              <a:ln w="9525">
                <a:solidFill>
                  <a:schemeClr val="tx1"/>
                </a:solidFill>
                <a:miter lim="800000"/>
                <a:headEnd/>
                <a:tailEnd/>
              </a:ln>
            </p:spPr>
            <p:txBody>
              <a:bodyPr wrap="none" anchor="ctr"/>
              <a:lstStyle/>
              <a:p>
                <a:endParaRPr lang="en-CA"/>
              </a:p>
            </p:txBody>
          </p:sp>
          <p:sp>
            <p:nvSpPr>
              <p:cNvPr id="88069" name="Rectangle 6"/>
              <p:cNvSpPr>
                <a:spLocks noChangeArrowheads="1"/>
              </p:cNvSpPr>
              <p:nvPr/>
            </p:nvSpPr>
            <p:spPr bwMode="auto">
              <a:xfrm>
                <a:off x="3991744" y="4476345"/>
                <a:ext cx="152400" cy="152400"/>
              </a:xfrm>
              <a:prstGeom prst="rect">
                <a:avLst/>
              </a:prstGeom>
              <a:solidFill>
                <a:schemeClr val="tx2"/>
              </a:solidFill>
              <a:ln w="9525">
                <a:solidFill>
                  <a:schemeClr val="tx1"/>
                </a:solidFill>
                <a:miter lim="800000"/>
                <a:headEnd/>
                <a:tailEnd/>
              </a:ln>
            </p:spPr>
            <p:txBody>
              <a:bodyPr wrap="none" anchor="ctr"/>
              <a:lstStyle/>
              <a:p>
                <a:endParaRPr lang="en-CA"/>
              </a:p>
            </p:txBody>
          </p:sp>
          <p:sp>
            <p:nvSpPr>
              <p:cNvPr id="88070" name="Line 7"/>
              <p:cNvSpPr>
                <a:spLocks noChangeShapeType="1"/>
              </p:cNvSpPr>
              <p:nvPr/>
            </p:nvSpPr>
            <p:spPr bwMode="auto">
              <a:xfrm>
                <a:off x="4067944" y="3104745"/>
                <a:ext cx="0" cy="1371600"/>
              </a:xfrm>
              <a:prstGeom prst="line">
                <a:avLst/>
              </a:prstGeom>
              <a:noFill/>
              <a:ln w="19050">
                <a:solidFill>
                  <a:schemeClr val="tx1"/>
                </a:solidFill>
                <a:round/>
                <a:headEnd/>
                <a:tailEnd/>
              </a:ln>
            </p:spPr>
            <p:txBody>
              <a:bodyPr wrap="none" anchor="ctr"/>
              <a:lstStyle/>
              <a:p>
                <a:endParaRPr lang="en-US"/>
              </a:p>
            </p:txBody>
          </p:sp>
          <p:sp>
            <p:nvSpPr>
              <p:cNvPr id="88073" name="Line 10"/>
              <p:cNvSpPr>
                <a:spLocks noChangeShapeType="1"/>
              </p:cNvSpPr>
              <p:nvPr/>
            </p:nvSpPr>
            <p:spPr bwMode="auto">
              <a:xfrm>
                <a:off x="2247900" y="4552545"/>
                <a:ext cx="1752600" cy="0"/>
              </a:xfrm>
              <a:prstGeom prst="line">
                <a:avLst/>
              </a:prstGeom>
              <a:noFill/>
              <a:ln w="19050">
                <a:solidFill>
                  <a:schemeClr val="tx1"/>
                </a:solidFill>
                <a:round/>
                <a:headEnd/>
                <a:tailEnd/>
              </a:ln>
            </p:spPr>
            <p:txBody>
              <a:bodyPr wrap="none" anchor="ctr"/>
              <a:lstStyle/>
              <a:p>
                <a:endParaRPr lang="en-US"/>
              </a:p>
            </p:txBody>
          </p:sp>
          <p:sp>
            <p:nvSpPr>
              <p:cNvPr id="88074" name="Text Box 11"/>
              <p:cNvSpPr txBox="1">
                <a:spLocks noChangeArrowheads="1"/>
              </p:cNvSpPr>
              <p:nvPr/>
            </p:nvSpPr>
            <p:spPr bwMode="auto">
              <a:xfrm>
                <a:off x="2752725" y="3104744"/>
                <a:ext cx="641350" cy="457200"/>
              </a:xfrm>
              <a:prstGeom prst="rect">
                <a:avLst/>
              </a:prstGeom>
              <a:noFill/>
              <a:ln w="9525">
                <a:noFill/>
                <a:miter lim="800000"/>
                <a:headEnd/>
                <a:tailEnd/>
              </a:ln>
            </p:spPr>
            <p:txBody>
              <a:bodyPr wrap="none">
                <a:spAutoFit/>
              </a:bodyPr>
              <a:lstStyle/>
              <a:p>
                <a:pPr eaLnBrk="0" hangingPunct="0"/>
                <a:r>
                  <a:rPr lang="en-US" dirty="0"/>
                  <a:t>2nd</a:t>
                </a:r>
              </a:p>
            </p:txBody>
          </p:sp>
          <p:sp>
            <p:nvSpPr>
              <p:cNvPr id="88075" name="Line 12"/>
              <p:cNvSpPr>
                <a:spLocks noChangeShapeType="1"/>
              </p:cNvSpPr>
              <p:nvPr/>
            </p:nvSpPr>
            <p:spPr bwMode="auto">
              <a:xfrm flipV="1">
                <a:off x="3352800" y="3185808"/>
                <a:ext cx="304800" cy="76200"/>
              </a:xfrm>
              <a:prstGeom prst="line">
                <a:avLst/>
              </a:prstGeom>
              <a:noFill/>
              <a:ln w="57150">
                <a:solidFill>
                  <a:schemeClr val="tx1"/>
                </a:solidFill>
                <a:round/>
                <a:headEnd/>
                <a:tailEnd type="triangle" w="med" len="med"/>
              </a:ln>
            </p:spPr>
            <p:txBody>
              <a:bodyPr wrap="none" anchor="ctr"/>
              <a:lstStyle/>
              <a:p>
                <a:endParaRPr lang="en-US"/>
              </a:p>
            </p:txBody>
          </p:sp>
          <p:sp>
            <p:nvSpPr>
              <p:cNvPr id="88076" name="Freeform 13"/>
              <p:cNvSpPr>
                <a:spLocks/>
              </p:cNvSpPr>
              <p:nvPr/>
            </p:nvSpPr>
            <p:spPr bwMode="auto">
              <a:xfrm>
                <a:off x="2377882" y="3180944"/>
                <a:ext cx="2000617" cy="1745108"/>
              </a:xfrm>
              <a:custGeom>
                <a:avLst/>
                <a:gdLst>
                  <a:gd name="T0" fmla="*/ 0 w 1278"/>
                  <a:gd name="T1" fmla="*/ 2147483647 h 1048"/>
                  <a:gd name="T2" fmla="*/ 2147483647 w 1278"/>
                  <a:gd name="T3" fmla="*/ 2147483647 h 1048"/>
                  <a:gd name="T4" fmla="*/ 2147483647 w 1278"/>
                  <a:gd name="T5" fmla="*/ 2147483647 h 1048"/>
                  <a:gd name="T6" fmla="*/ 2147483647 w 1278"/>
                  <a:gd name="T7" fmla="*/ 2147483647 h 1048"/>
                  <a:gd name="T8" fmla="*/ 2147483647 w 1278"/>
                  <a:gd name="T9" fmla="*/ 2147483647 h 1048"/>
                  <a:gd name="T10" fmla="*/ 2147483647 w 1278"/>
                  <a:gd name="T11" fmla="*/ 2147483647 h 1048"/>
                  <a:gd name="T12" fmla="*/ 2147483647 w 1278"/>
                  <a:gd name="T13" fmla="*/ 2147483647 h 1048"/>
                  <a:gd name="T14" fmla="*/ 2147483647 w 1278"/>
                  <a:gd name="T15" fmla="*/ 2147483647 h 1048"/>
                  <a:gd name="T16" fmla="*/ 2147483647 w 1278"/>
                  <a:gd name="T17" fmla="*/ 2147483647 h 1048"/>
                  <a:gd name="T18" fmla="*/ 2147483647 w 1278"/>
                  <a:gd name="T19" fmla="*/ 2147483647 h 1048"/>
                  <a:gd name="T20" fmla="*/ 2147483647 w 1278"/>
                  <a:gd name="T21" fmla="*/ 2147483647 h 1048"/>
                  <a:gd name="T22" fmla="*/ 2147483647 w 1278"/>
                  <a:gd name="T23" fmla="*/ 2147483647 h 1048"/>
                  <a:gd name="T24" fmla="*/ 2147483647 w 1278"/>
                  <a:gd name="T25" fmla="*/ 2147483647 h 1048"/>
                  <a:gd name="T26" fmla="*/ 2147483647 w 1278"/>
                  <a:gd name="T27" fmla="*/ 2147483647 h 1048"/>
                  <a:gd name="T28" fmla="*/ 2147483647 w 1278"/>
                  <a:gd name="T29" fmla="*/ 2147483647 h 1048"/>
                  <a:gd name="T30" fmla="*/ 2147483647 w 1278"/>
                  <a:gd name="T31" fmla="*/ 0 h 10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8"/>
                  <a:gd name="T49" fmla="*/ 0 h 1048"/>
                  <a:gd name="T50" fmla="*/ 1278 w 1278"/>
                  <a:gd name="T51" fmla="*/ 1048 h 10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8" h="1048">
                    <a:moveTo>
                      <a:pt x="0" y="966"/>
                    </a:moveTo>
                    <a:cubicBezTo>
                      <a:pt x="225" y="952"/>
                      <a:pt x="355" y="947"/>
                      <a:pt x="600" y="955"/>
                    </a:cubicBezTo>
                    <a:cubicBezTo>
                      <a:pt x="652" y="968"/>
                      <a:pt x="705" y="971"/>
                      <a:pt x="756" y="988"/>
                    </a:cubicBezTo>
                    <a:cubicBezTo>
                      <a:pt x="814" y="1048"/>
                      <a:pt x="927" y="1018"/>
                      <a:pt x="1000" y="1011"/>
                    </a:cubicBezTo>
                    <a:cubicBezTo>
                      <a:pt x="1065" y="946"/>
                      <a:pt x="1034" y="970"/>
                      <a:pt x="1089" y="933"/>
                    </a:cubicBezTo>
                    <a:cubicBezTo>
                      <a:pt x="1139" y="857"/>
                      <a:pt x="1114" y="884"/>
                      <a:pt x="1156" y="844"/>
                    </a:cubicBezTo>
                    <a:cubicBezTo>
                      <a:pt x="1190" y="775"/>
                      <a:pt x="1185" y="733"/>
                      <a:pt x="1211" y="655"/>
                    </a:cubicBezTo>
                    <a:cubicBezTo>
                      <a:pt x="1222" y="622"/>
                      <a:pt x="1236" y="589"/>
                      <a:pt x="1245" y="555"/>
                    </a:cubicBezTo>
                    <a:cubicBezTo>
                      <a:pt x="1253" y="526"/>
                      <a:pt x="1260" y="496"/>
                      <a:pt x="1267" y="466"/>
                    </a:cubicBezTo>
                    <a:cubicBezTo>
                      <a:pt x="1271" y="451"/>
                      <a:pt x="1278" y="422"/>
                      <a:pt x="1278" y="422"/>
                    </a:cubicBezTo>
                    <a:cubicBezTo>
                      <a:pt x="1274" y="348"/>
                      <a:pt x="1276" y="273"/>
                      <a:pt x="1267" y="200"/>
                    </a:cubicBezTo>
                    <a:cubicBezTo>
                      <a:pt x="1262" y="161"/>
                      <a:pt x="1189" y="111"/>
                      <a:pt x="1189" y="111"/>
                    </a:cubicBezTo>
                    <a:cubicBezTo>
                      <a:pt x="1182" y="96"/>
                      <a:pt x="1178" y="79"/>
                      <a:pt x="1167" y="66"/>
                    </a:cubicBezTo>
                    <a:cubicBezTo>
                      <a:pt x="1158" y="56"/>
                      <a:pt x="1142" y="54"/>
                      <a:pt x="1133" y="44"/>
                    </a:cubicBezTo>
                    <a:cubicBezTo>
                      <a:pt x="1126" y="35"/>
                      <a:pt x="1127" y="21"/>
                      <a:pt x="1122" y="11"/>
                    </a:cubicBezTo>
                    <a:cubicBezTo>
                      <a:pt x="1120" y="6"/>
                      <a:pt x="1115" y="4"/>
                      <a:pt x="1111" y="0"/>
                    </a:cubicBezTo>
                  </a:path>
                </a:pathLst>
              </a:custGeom>
              <a:noFill/>
              <a:ln w="28575">
                <a:solidFill>
                  <a:schemeClr val="accent2"/>
                </a:solidFill>
                <a:prstDash val="sysDot"/>
                <a:round/>
                <a:headEnd/>
                <a:tailEnd/>
              </a:ln>
            </p:spPr>
            <p:txBody>
              <a:bodyPr wrap="none" anchor="ctr"/>
              <a:lstStyle/>
              <a:p>
                <a:endParaRPr lang="en-US"/>
              </a:p>
            </p:txBody>
          </p:sp>
        </p:grpSp>
      </p:grpSp>
      <p:sp>
        <p:nvSpPr>
          <p:cNvPr id="6" name="Slide Number Placeholder 5">
            <a:extLst>
              <a:ext uri="{FF2B5EF4-FFF2-40B4-BE49-F238E27FC236}">
                <a16:creationId xmlns:a16="http://schemas.microsoft.com/office/drawing/2014/main" id="{A4424206-E48C-8B87-8D45-E5F2312142A8}"/>
              </a:ext>
            </a:extLst>
          </p:cNvPr>
          <p:cNvSpPr>
            <a:spLocks noGrp="1"/>
          </p:cNvSpPr>
          <p:nvPr>
            <p:ph type="sldNum" sz="quarter" idx="12"/>
          </p:nvPr>
        </p:nvSpPr>
        <p:spPr/>
        <p:txBody>
          <a:bodyPr/>
          <a:lstStyle/>
          <a:p>
            <a:pPr>
              <a:defRPr/>
            </a:pPr>
            <a:fld id="{D09DAAB7-733C-4898-8EE1-70F04B4B7BFD}" type="slidenum">
              <a:rPr lang="en-US" smtClean="0"/>
              <a:pPr>
                <a:defRPr/>
              </a:pPr>
              <a:t>33</a:t>
            </a:fld>
            <a:endParaRPr lang="en-US"/>
          </a:p>
        </p:txBody>
      </p:sp>
      <p:sp>
        <p:nvSpPr>
          <p:cNvPr id="9" name="AutoShape 5">
            <a:extLst>
              <a:ext uri="{FF2B5EF4-FFF2-40B4-BE49-F238E27FC236}">
                <a16:creationId xmlns:a16="http://schemas.microsoft.com/office/drawing/2014/main" id="{BAF7251B-EC23-C78D-57FE-42B77958696D}"/>
              </a:ext>
            </a:extLst>
          </p:cNvPr>
          <p:cNvSpPr>
            <a:spLocks noChangeArrowheads="1"/>
          </p:cNvSpPr>
          <p:nvPr/>
        </p:nvSpPr>
        <p:spPr bwMode="auto">
          <a:xfrm>
            <a:off x="179512" y="136524"/>
            <a:ext cx="8640960" cy="1132236"/>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4000" b="1" dirty="0">
                <a:solidFill>
                  <a:srgbClr val="FFFFFF"/>
                </a:solidFill>
                <a:effectLst>
                  <a:outerShdw blurRad="38100" dist="38100" dir="2700000" algn="tl">
                    <a:srgbClr val="000000"/>
                  </a:outerShdw>
                </a:effectLst>
                <a:latin typeface="Tahoma" pitchFamily="34" charset="0"/>
              </a:rPr>
              <a:t>7.08 (a)1 BASELINE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Rectangle 4"/>
          <p:cNvSpPr>
            <a:spLocks noChangeArrowheads="1"/>
          </p:cNvSpPr>
          <p:nvPr/>
        </p:nvSpPr>
        <p:spPr bwMode="auto">
          <a:xfrm>
            <a:off x="3124200" y="4876800"/>
            <a:ext cx="2743200" cy="533400"/>
          </a:xfrm>
          <a:prstGeom prst="rect">
            <a:avLst/>
          </a:prstGeom>
          <a:solidFill>
            <a:srgbClr val="05F1F7"/>
          </a:solidFill>
          <a:ln w="9525">
            <a:noFill/>
            <a:miter lim="800000"/>
            <a:headEnd/>
            <a:tailEnd/>
          </a:ln>
        </p:spPr>
        <p:txBody>
          <a:bodyPr lIns="2286000" rIns="274320" bIns="0" anchor="ctr">
            <a:spAutoFit/>
          </a:bodyPr>
          <a:lstStyle/>
          <a:p>
            <a:endParaRPr lang="en-CA"/>
          </a:p>
        </p:txBody>
      </p:sp>
      <p:sp>
        <p:nvSpPr>
          <p:cNvPr id="28684" name="Rectangle 5"/>
          <p:cNvSpPr>
            <a:spLocks noChangeArrowheads="1"/>
          </p:cNvSpPr>
          <p:nvPr/>
        </p:nvSpPr>
        <p:spPr bwMode="auto">
          <a:xfrm>
            <a:off x="0" y="1143000"/>
            <a:ext cx="9144000" cy="5516246"/>
          </a:xfrm>
          <a:prstGeom prst="rect">
            <a:avLst/>
          </a:prstGeom>
          <a:solidFill>
            <a:schemeClr val="bg1"/>
          </a:solidFill>
          <a:ln w="9525">
            <a:noFill/>
            <a:miter lim="800000"/>
            <a:headEnd/>
            <a:tailEnd/>
          </a:ln>
        </p:spPr>
        <p:txBody>
          <a:bodyPr lIns="182847" tIns="45712" rIns="182847" bIns="0">
            <a:spAutoFit/>
          </a:bodyPr>
          <a:lstStyle/>
          <a:p>
            <a:pPr marL="342900" indent="-342900" eaLnBrk="0" hangingPunct="0">
              <a:buFont typeface="Arial" panose="020B0604020202020204" pitchFamily="34" charset="0"/>
              <a:buChar char="•"/>
              <a:tabLst>
                <a:tab pos="623888" algn="l"/>
              </a:tabLst>
            </a:pPr>
            <a:endParaRPr lang="en-US" sz="2500" dirty="0">
              <a:latin typeface="Tahoma" panose="020B0604030504040204" pitchFamily="34" charset="0"/>
              <a:ea typeface="Tahoma" panose="020B0604030504040204" pitchFamily="34" charset="0"/>
              <a:cs typeface="Tahoma" panose="020B0604030504040204" pitchFamily="34" charset="0"/>
            </a:endParaRPr>
          </a:p>
          <a:p>
            <a:pPr marL="342900" indent="-342900" eaLnBrk="0" hangingPunct="0">
              <a:buFont typeface="Arial" panose="020B0604020202020204" pitchFamily="34" charset="0"/>
              <a:buChar char="•"/>
              <a:tabLst>
                <a:tab pos="623888" algn="l"/>
              </a:tabLst>
            </a:pPr>
            <a:r>
              <a:rPr lang="en-US" sz="2500" dirty="0">
                <a:latin typeface="Tahoma" panose="020B0604030504040204" pitchFamily="34" charset="0"/>
                <a:ea typeface="Tahoma" panose="020B0604030504040204" pitchFamily="34" charset="0"/>
                <a:cs typeface="Tahoma" panose="020B0604030504040204" pitchFamily="34" charset="0"/>
              </a:rPr>
              <a:t>Runner is out if he/she does not slide or attempt to get around a fielder who has the ball and is awaiting to make the tag.</a:t>
            </a:r>
          </a:p>
          <a:p>
            <a:pPr eaLnBrk="0" hangingPunct="0">
              <a:tabLst>
                <a:tab pos="623888" algn="l"/>
              </a:tabLst>
            </a:pPr>
            <a:endParaRPr lang="en-US" sz="2500" dirty="0">
              <a:latin typeface="Tahoma" panose="020B0604030504040204" pitchFamily="34" charset="0"/>
              <a:ea typeface="Tahoma" panose="020B0604030504040204" pitchFamily="34" charset="0"/>
              <a:cs typeface="Tahoma" panose="020B0604030504040204" pitchFamily="34" charset="0"/>
            </a:endParaRPr>
          </a:p>
          <a:p>
            <a:pPr marL="342900" indent="-342900" eaLnBrk="0" hangingPunct="0">
              <a:buFont typeface="Arial" panose="020B0604020202020204" pitchFamily="34" charset="0"/>
              <a:buChar char="•"/>
              <a:tabLst>
                <a:tab pos="623888" algn="l"/>
              </a:tabLst>
            </a:pPr>
            <a:r>
              <a:rPr lang="en-US" sz="2500" dirty="0">
                <a:latin typeface="Tahoma" panose="020B0604030504040204" pitchFamily="34" charset="0"/>
                <a:ea typeface="Tahoma" panose="020B0604030504040204" pitchFamily="34" charset="0"/>
                <a:cs typeface="Tahoma" panose="020B0604030504040204" pitchFamily="34" charset="0"/>
              </a:rPr>
              <a:t>Runner is out if he/she slides headfirst while advancing.</a:t>
            </a:r>
            <a:endParaRPr lang="en-US" dirty="0">
              <a:latin typeface="Tahoma" panose="020B0604030504040204" pitchFamily="34" charset="0"/>
              <a:ea typeface="Tahoma" panose="020B0604030504040204" pitchFamily="34" charset="0"/>
              <a:cs typeface="Tahoma" panose="020B0604030504040204" pitchFamily="34" charset="0"/>
            </a:endParaRPr>
          </a:p>
          <a:p>
            <a:pPr eaLnBrk="0" hangingPunct="0">
              <a:tabLst>
                <a:tab pos="623888" algn="l"/>
              </a:tabLst>
            </a:pPr>
            <a:endParaRPr lang="en-US" sz="2500" b="1" u="sng" dirty="0">
              <a:latin typeface="Arial" charset="0"/>
            </a:endParaRPr>
          </a:p>
          <a:p>
            <a:pPr algn="ctr" eaLnBrk="0" hangingPunct="0">
              <a:lnSpc>
                <a:spcPct val="115000"/>
              </a:lnSpc>
              <a:spcAft>
                <a:spcPts val="500"/>
              </a:spcAft>
              <a:tabLst>
                <a:tab pos="623888" algn="l"/>
              </a:tabLst>
            </a:pPr>
            <a:endParaRPr lang="en-US" sz="800" b="1" u="sng" dirty="0">
              <a:latin typeface="Arial" charset="0"/>
            </a:endParaRPr>
          </a:p>
          <a:p>
            <a:pPr eaLnBrk="0" hangingPunct="0">
              <a:lnSpc>
                <a:spcPct val="115000"/>
              </a:lnSpc>
              <a:spcAft>
                <a:spcPts val="500"/>
              </a:spcAft>
              <a:tabLst>
                <a:tab pos="623888" algn="l"/>
              </a:tabLst>
            </a:pPr>
            <a:r>
              <a:rPr lang="en-US" sz="2800" b="1" u="sng" dirty="0">
                <a:ea typeface="Tahoma" panose="020B0604030504040204" pitchFamily="34" charset="0"/>
                <a:cs typeface="Tahoma" panose="020B0604030504040204" pitchFamily="34" charset="0"/>
              </a:rPr>
              <a:t>NOTE</a:t>
            </a:r>
            <a:r>
              <a:rPr lang="en-US" sz="2800" dirty="0">
                <a:ea typeface="Tahoma" panose="020B0604030504040204" pitchFamily="34" charset="0"/>
                <a:cs typeface="Tahoma" panose="020B0604030504040204" pitchFamily="34" charset="0"/>
              </a:rPr>
              <a:t>:</a:t>
            </a:r>
            <a:endParaRPr lang="en-US" sz="2800" b="1" u="sng" dirty="0">
              <a:ea typeface="Tahoma" panose="020B0604030504040204" pitchFamily="34" charset="0"/>
              <a:cs typeface="Tahoma" panose="020B0604030504040204" pitchFamily="34" charset="0"/>
            </a:endParaRPr>
          </a:p>
          <a:p>
            <a:pPr eaLnBrk="0" hangingPunct="0">
              <a:lnSpc>
                <a:spcPct val="115000"/>
              </a:lnSpc>
              <a:spcAft>
                <a:spcPts val="500"/>
              </a:spcAft>
              <a:tabLst>
                <a:tab pos="623888" algn="l"/>
              </a:tabLst>
            </a:pPr>
            <a:endParaRPr lang="en-US" sz="800" dirty="0">
              <a:ea typeface="Tahoma" panose="020B0604030504040204" pitchFamily="34" charset="0"/>
              <a:cs typeface="Tahoma" panose="020B0604030504040204" pitchFamily="34" charset="0"/>
            </a:endParaRPr>
          </a:p>
          <a:p>
            <a:pPr marL="342900" indent="-342900" eaLnBrk="0" hangingPunct="0">
              <a:lnSpc>
                <a:spcPct val="115000"/>
              </a:lnSpc>
              <a:spcAft>
                <a:spcPts val="500"/>
              </a:spcAft>
              <a:buFont typeface="Arial" panose="020B0604020202020204" pitchFamily="34" charset="0"/>
              <a:buChar char="•"/>
              <a:tabLst>
                <a:tab pos="623888" algn="l"/>
              </a:tabLst>
            </a:pPr>
            <a:r>
              <a:rPr lang="en-US" sz="2500" dirty="0">
                <a:latin typeface="Tahoma" panose="020B0604030504040204" pitchFamily="34" charset="0"/>
                <a:ea typeface="Tahoma" panose="020B0604030504040204" pitchFamily="34" charset="0"/>
                <a:cs typeface="Tahoma" panose="020B0604030504040204" pitchFamily="34" charset="0"/>
              </a:rPr>
              <a:t>There is </a:t>
            </a:r>
            <a:r>
              <a:rPr lang="en-US" sz="2500" b="1" i="1" u="sng" dirty="0">
                <a:latin typeface="Tahoma" panose="020B0604030504040204" pitchFamily="34" charset="0"/>
                <a:ea typeface="Tahoma" panose="020B0604030504040204" pitchFamily="34" charset="0"/>
                <a:cs typeface="Tahoma" panose="020B0604030504040204" pitchFamily="34" charset="0"/>
              </a:rPr>
              <a:t>NO</a:t>
            </a:r>
            <a:r>
              <a:rPr lang="en-US" sz="2500" u="sng" dirty="0">
                <a:latin typeface="Tahoma" panose="020B0604030504040204" pitchFamily="34" charset="0"/>
                <a:ea typeface="Tahoma" panose="020B0604030504040204" pitchFamily="34" charset="0"/>
                <a:cs typeface="Tahoma" panose="020B0604030504040204" pitchFamily="34" charset="0"/>
              </a:rPr>
              <a:t> </a:t>
            </a:r>
            <a:r>
              <a:rPr lang="en-US" sz="2500" b="1" i="1" u="sng" dirty="0">
                <a:latin typeface="Tahoma" panose="020B0604030504040204" pitchFamily="34" charset="0"/>
                <a:ea typeface="Tahoma" panose="020B0604030504040204" pitchFamily="34" charset="0"/>
                <a:cs typeface="Tahoma" panose="020B0604030504040204" pitchFamily="34" charset="0"/>
              </a:rPr>
              <a:t>“MUST SLIDE”</a:t>
            </a:r>
            <a:r>
              <a:rPr lang="en-US" sz="2500" b="1" i="1" dirty="0">
                <a:latin typeface="Tahoma" panose="020B0604030504040204" pitchFamily="34" charset="0"/>
                <a:ea typeface="Tahoma" panose="020B0604030504040204" pitchFamily="34" charset="0"/>
                <a:cs typeface="Tahoma" panose="020B0604030504040204" pitchFamily="34" charset="0"/>
              </a:rPr>
              <a:t>  </a:t>
            </a:r>
            <a:r>
              <a:rPr lang="en-US" sz="2500" dirty="0">
                <a:latin typeface="Tahoma" panose="020B0604030504040204" pitchFamily="34" charset="0"/>
                <a:ea typeface="Tahoma" panose="020B0604030504040204" pitchFamily="34" charset="0"/>
                <a:cs typeface="Tahoma" panose="020B0604030504040204" pitchFamily="34" charset="0"/>
              </a:rPr>
              <a:t>rule.</a:t>
            </a:r>
          </a:p>
          <a:p>
            <a:pPr marL="342900" indent="-342900" eaLnBrk="0" hangingPunct="0">
              <a:lnSpc>
                <a:spcPct val="115000"/>
              </a:lnSpc>
              <a:spcAft>
                <a:spcPts val="500"/>
              </a:spcAft>
              <a:buFont typeface="Arial" panose="020B0604020202020204" pitchFamily="34" charset="0"/>
              <a:buChar char="•"/>
              <a:tabLst>
                <a:tab pos="623888" algn="l"/>
              </a:tabLst>
            </a:pPr>
            <a:r>
              <a:rPr lang="en-US" sz="2500" dirty="0">
                <a:latin typeface="Tahoma" panose="020B0604030504040204" pitchFamily="34" charset="0"/>
                <a:ea typeface="Tahoma" panose="020B0604030504040204" pitchFamily="34" charset="0"/>
                <a:cs typeface="Tahoma" panose="020B0604030504040204" pitchFamily="34" charset="0"/>
              </a:rPr>
              <a:t>The fielder must have the ball in his </a:t>
            </a:r>
            <a:r>
              <a:rPr lang="en-US" sz="2500" b="1" i="1" u="sng" dirty="0">
                <a:latin typeface="Tahoma" panose="020B0604030504040204" pitchFamily="34" charset="0"/>
                <a:ea typeface="Tahoma" panose="020B0604030504040204" pitchFamily="34" charset="0"/>
                <a:cs typeface="Tahoma" panose="020B0604030504040204" pitchFamily="34" charset="0"/>
              </a:rPr>
              <a:t>POSSESSION</a:t>
            </a:r>
            <a:r>
              <a:rPr lang="en-US" sz="2500" dirty="0">
                <a:latin typeface="Tahoma" panose="020B0604030504040204" pitchFamily="34" charset="0"/>
                <a:ea typeface="Tahoma" panose="020B0604030504040204" pitchFamily="34" charset="0"/>
                <a:cs typeface="Tahoma" panose="020B0604030504040204" pitchFamily="34" charset="0"/>
              </a:rPr>
              <a:t>; AND</a:t>
            </a:r>
          </a:p>
          <a:p>
            <a:pPr marL="342900" indent="-342900" eaLnBrk="0" hangingPunct="0">
              <a:lnSpc>
                <a:spcPct val="115000"/>
              </a:lnSpc>
              <a:spcAft>
                <a:spcPts val="500"/>
              </a:spcAft>
              <a:buFont typeface="Arial" panose="020B0604020202020204" pitchFamily="34" charset="0"/>
              <a:buChar char="•"/>
              <a:tabLst>
                <a:tab pos="623888" algn="l"/>
              </a:tabLst>
            </a:pPr>
            <a:r>
              <a:rPr lang="en-US" sz="2500" dirty="0">
                <a:latin typeface="Tahoma" panose="020B0604030504040204" pitchFamily="34" charset="0"/>
                <a:ea typeface="Tahoma" panose="020B0604030504040204" pitchFamily="34" charset="0"/>
                <a:cs typeface="Tahoma" panose="020B0604030504040204" pitchFamily="34" charset="0"/>
              </a:rPr>
              <a:t>The fielder must be </a:t>
            </a:r>
            <a:r>
              <a:rPr lang="en-US" sz="2500" b="1" i="1" u="sng" dirty="0">
                <a:latin typeface="Tahoma" panose="020B0604030504040204" pitchFamily="34" charset="0"/>
                <a:ea typeface="Tahoma" panose="020B0604030504040204" pitchFamily="34" charset="0"/>
                <a:cs typeface="Tahoma" panose="020B0604030504040204" pitchFamily="34" charset="0"/>
              </a:rPr>
              <a:t>WAITING</a:t>
            </a:r>
            <a:r>
              <a:rPr lang="en-US" sz="2500" dirty="0">
                <a:latin typeface="Tahoma" panose="020B0604030504040204" pitchFamily="34" charset="0"/>
                <a:ea typeface="Tahoma" panose="020B0604030504040204" pitchFamily="34" charset="0"/>
                <a:cs typeface="Tahoma" panose="020B0604030504040204" pitchFamily="34" charset="0"/>
              </a:rPr>
              <a:t> to make the tag;</a:t>
            </a:r>
          </a:p>
          <a:p>
            <a:pPr eaLnBrk="0" hangingPunct="0">
              <a:lnSpc>
                <a:spcPct val="115000"/>
              </a:lnSpc>
              <a:spcAft>
                <a:spcPts val="500"/>
              </a:spcAft>
              <a:tabLst>
                <a:tab pos="623888" algn="l"/>
              </a:tabLst>
            </a:pPr>
            <a:endParaRPr lang="en-US" i="1" dirty="0">
              <a:latin typeface="Tahoma" panose="020B0604030504040204" pitchFamily="34" charset="0"/>
              <a:ea typeface="Tahoma" panose="020B0604030504040204" pitchFamily="34" charset="0"/>
              <a:cs typeface="Tahoma" panose="020B0604030504040204" pitchFamily="34" charset="0"/>
            </a:endParaRPr>
          </a:p>
        </p:txBody>
      </p:sp>
      <p:pic>
        <p:nvPicPr>
          <p:cNvPr id="28687" name="Picture 10"/>
          <p:cNvPicPr>
            <a:picLocks noChangeAspect="1" noChangeArrowheads="1"/>
          </p:cNvPicPr>
          <p:nvPr/>
        </p:nvPicPr>
        <p:blipFill>
          <a:blip r:embed="rId3" cstate="print"/>
          <a:srcRect/>
          <a:stretch>
            <a:fillRect/>
          </a:stretch>
        </p:blipFill>
        <p:spPr bwMode="auto">
          <a:xfrm flipH="1">
            <a:off x="3553545" y="3185249"/>
            <a:ext cx="191532" cy="196161"/>
          </a:xfrm>
          <a:prstGeom prst="rect">
            <a:avLst/>
          </a:prstGeom>
          <a:noFill/>
          <a:ln w="9525">
            <a:noFill/>
            <a:miter lim="800000"/>
            <a:headEnd/>
            <a:tailEnd/>
          </a:ln>
        </p:spPr>
      </p:pic>
      <p:sp>
        <p:nvSpPr>
          <p:cNvPr id="18443" name="AutoShape 11"/>
          <p:cNvSpPr>
            <a:spLocks noChangeArrowheads="1"/>
          </p:cNvSpPr>
          <p:nvPr/>
        </p:nvSpPr>
        <p:spPr bwMode="auto">
          <a:xfrm>
            <a:off x="1187624" y="304800"/>
            <a:ext cx="6154564" cy="838200"/>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4000" b="1" dirty="0">
                <a:solidFill>
                  <a:srgbClr val="FFFFFF"/>
                </a:solidFill>
                <a:effectLst>
                  <a:outerShdw blurRad="38100" dist="38100" dir="2700000" algn="tl">
                    <a:srgbClr val="000000"/>
                  </a:outerShdw>
                </a:effectLst>
                <a:latin typeface="Tahoma" pitchFamily="34" charset="0"/>
              </a:rPr>
              <a:t>7.08 (a)3 SLIDING</a:t>
            </a:r>
          </a:p>
        </p:txBody>
      </p:sp>
      <p:sp>
        <p:nvSpPr>
          <p:cNvPr id="6" name="Slide Number Placeholder 5">
            <a:extLst>
              <a:ext uri="{FF2B5EF4-FFF2-40B4-BE49-F238E27FC236}">
                <a16:creationId xmlns:a16="http://schemas.microsoft.com/office/drawing/2014/main" id="{0EDEE9C0-3F9A-52E7-1D6F-C6FA39AB2002}"/>
              </a:ext>
            </a:extLst>
          </p:cNvPr>
          <p:cNvSpPr>
            <a:spLocks noGrp="1"/>
          </p:cNvSpPr>
          <p:nvPr>
            <p:ph type="sldNum" sz="quarter" idx="12"/>
          </p:nvPr>
        </p:nvSpPr>
        <p:spPr/>
        <p:txBody>
          <a:bodyPr/>
          <a:lstStyle/>
          <a:p>
            <a:pPr>
              <a:defRPr/>
            </a:pPr>
            <a:fld id="{1143C41F-D65A-406F-9899-92D4E543D840}"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Grp="1" noChangeArrowheads="1"/>
          </p:cNvSpPr>
          <p:nvPr>
            <p:ph type="body" sz="half" idx="1"/>
          </p:nvPr>
        </p:nvSpPr>
        <p:spPr>
          <a:xfrm>
            <a:off x="685800" y="2023084"/>
            <a:ext cx="4750296" cy="4114800"/>
          </a:xfrm>
        </p:spPr>
        <p:txBody>
          <a:bodyPr/>
          <a:lstStyle/>
          <a:p>
            <a:pPr eaLnBrk="1" hangingPunct="1"/>
            <a:r>
              <a:rPr lang="en-US" sz="2800" dirty="0"/>
              <a:t>If a runner passes another runner, the SPEEDY runner is out.</a:t>
            </a:r>
          </a:p>
          <a:p>
            <a:pPr eaLnBrk="1" hangingPunct="1"/>
            <a:r>
              <a:rPr lang="en-US" sz="2800" dirty="0"/>
              <a:t>Make sure that you are clear on which runner is declared out</a:t>
            </a:r>
            <a:r>
              <a:rPr lang="en-US" dirty="0"/>
              <a:t>.</a:t>
            </a:r>
          </a:p>
        </p:txBody>
      </p:sp>
      <p:pic>
        <p:nvPicPr>
          <p:cNvPr id="80899" name="Picture 6"/>
          <p:cNvPicPr>
            <a:picLocks noGrp="1" noChangeAspect="1" noChangeArrowheads="1"/>
          </p:cNvPicPr>
          <p:nvPr>
            <p:ph type="clipArt" sz="half" idx="2"/>
          </p:nvPr>
        </p:nvPicPr>
        <p:blipFill>
          <a:blip r:embed="rId3" cstate="print"/>
          <a:stretch>
            <a:fillRect/>
          </a:stretch>
        </p:blipFill>
        <p:spPr>
          <a:xfrm>
            <a:off x="5508104" y="1924941"/>
            <a:ext cx="2660104" cy="1407213"/>
          </a:xfrm>
        </p:spPr>
      </p:pic>
      <p:sp>
        <p:nvSpPr>
          <p:cNvPr id="132101" name="AutoShape 5"/>
          <p:cNvSpPr>
            <a:spLocks noChangeArrowheads="1"/>
          </p:cNvSpPr>
          <p:nvPr/>
        </p:nvSpPr>
        <p:spPr bwMode="auto">
          <a:xfrm>
            <a:off x="179512" y="136524"/>
            <a:ext cx="8640960" cy="1132236"/>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4000" b="1" dirty="0">
                <a:solidFill>
                  <a:srgbClr val="FFFFFF"/>
                </a:solidFill>
                <a:effectLst>
                  <a:outerShdw blurRad="38100" dist="38100" dir="2700000" algn="tl">
                    <a:srgbClr val="000000"/>
                  </a:outerShdw>
                </a:effectLst>
                <a:latin typeface="Tahoma" pitchFamily="34" charset="0"/>
              </a:rPr>
              <a:t>7.08 (a)4 Runner </a:t>
            </a:r>
            <a:r>
              <a:rPr lang="en-US" sz="4000" b="1" dirty="0" err="1">
                <a:solidFill>
                  <a:srgbClr val="FFFFFF"/>
                </a:solidFill>
                <a:effectLst>
                  <a:outerShdw blurRad="38100" dist="38100" dir="2700000" algn="tl">
                    <a:srgbClr val="000000"/>
                  </a:outerShdw>
                </a:effectLst>
                <a:latin typeface="Tahoma" pitchFamily="34" charset="0"/>
              </a:rPr>
              <a:t>passess</a:t>
            </a:r>
            <a:r>
              <a:rPr lang="en-US" sz="4000" b="1" dirty="0">
                <a:solidFill>
                  <a:srgbClr val="FFFFFF"/>
                </a:solidFill>
                <a:effectLst>
                  <a:outerShdw blurRad="38100" dist="38100" dir="2700000" algn="tl">
                    <a:srgbClr val="000000"/>
                  </a:outerShdw>
                </a:effectLst>
                <a:latin typeface="Tahoma" pitchFamily="34" charset="0"/>
              </a:rPr>
              <a:t> </a:t>
            </a:r>
          </a:p>
          <a:p>
            <a:pPr algn="ctr" eaLnBrk="0" hangingPunct="0">
              <a:defRPr/>
            </a:pPr>
            <a:r>
              <a:rPr lang="en-US" sz="4000" b="1" dirty="0">
                <a:solidFill>
                  <a:srgbClr val="FFFFFF"/>
                </a:solidFill>
                <a:effectLst>
                  <a:outerShdw blurRad="38100" dist="38100" dir="2700000" algn="tl">
                    <a:srgbClr val="000000"/>
                  </a:outerShdw>
                </a:effectLst>
                <a:latin typeface="Tahoma" pitchFamily="34" charset="0"/>
              </a:rPr>
              <a:t>another Runner</a:t>
            </a:r>
          </a:p>
        </p:txBody>
      </p:sp>
      <p:sp>
        <p:nvSpPr>
          <p:cNvPr id="7" name="Slide Number Placeholder 6">
            <a:extLst>
              <a:ext uri="{FF2B5EF4-FFF2-40B4-BE49-F238E27FC236}">
                <a16:creationId xmlns:a16="http://schemas.microsoft.com/office/drawing/2014/main" id="{D5D14F32-5BAB-1076-598F-4B6574F19F46}"/>
              </a:ext>
            </a:extLst>
          </p:cNvPr>
          <p:cNvSpPr>
            <a:spLocks noGrp="1"/>
          </p:cNvSpPr>
          <p:nvPr>
            <p:ph type="sldNum" sz="quarter" idx="12"/>
          </p:nvPr>
        </p:nvSpPr>
        <p:spPr/>
        <p:txBody>
          <a:bodyPr/>
          <a:lstStyle/>
          <a:p>
            <a:pPr>
              <a:defRPr/>
            </a:pPr>
            <a:fld id="{1A929BA6-26FC-4ACC-A592-D15C2D1CC3A8}"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AutoShape 4"/>
          <p:cNvSpPr>
            <a:spLocks noGrp="1" noChangeArrowheads="1"/>
          </p:cNvSpPr>
          <p:nvPr>
            <p:ph type="title"/>
          </p:nvPr>
        </p:nvSpPr>
        <p:spPr>
          <a:xfrm>
            <a:off x="664654" y="332656"/>
            <a:ext cx="7886700" cy="975642"/>
          </a:xfrm>
          <a:prstGeom prst="roundRect">
            <a:avLst>
              <a:gd name="adj" fmla="val 16667"/>
            </a:avLst>
          </a:prstGeom>
          <a:solidFill>
            <a:srgbClr val="FF0000"/>
          </a:solidFill>
          <a:ln>
            <a:solidFill>
              <a:schemeClr val="accent2"/>
            </a:solidFill>
            <a:round/>
          </a:ln>
          <a:effectLst>
            <a:outerShdw dist="102391" dir="1784693" algn="ctr" rotWithShape="0">
              <a:schemeClr val="accent2"/>
            </a:outerShdw>
          </a:effectLst>
        </p:spPr>
        <p:txBody>
          <a:bodyPr>
            <a:normAutofit/>
          </a:bodyPr>
          <a:lstStyle/>
          <a:p>
            <a:pPr>
              <a:defRPr/>
            </a:pPr>
            <a:r>
              <a:rPr lang="en-US" sz="4400" b="1" dirty="0">
                <a:solidFill>
                  <a:srgbClr val="FFFFFF"/>
                </a:solidFill>
                <a:effectLst>
                  <a:outerShdw blurRad="38100" dist="38100" dir="2700000" algn="tl">
                    <a:srgbClr val="000000"/>
                  </a:outerShdw>
                </a:effectLst>
                <a:latin typeface="Tahoma" pitchFamily="34" charset="0"/>
              </a:rPr>
              <a:t>7.13 Lead Offs </a:t>
            </a:r>
          </a:p>
        </p:txBody>
      </p:sp>
      <p:sp>
        <p:nvSpPr>
          <p:cNvPr id="2" name="Content Placeholder 1"/>
          <p:cNvSpPr>
            <a:spLocks noGrp="1"/>
          </p:cNvSpPr>
          <p:nvPr>
            <p:ph idx="1"/>
          </p:nvPr>
        </p:nvSpPr>
        <p:spPr>
          <a:xfrm>
            <a:off x="323528" y="1981200"/>
            <a:ext cx="8568952" cy="4616152"/>
          </a:xfrm>
        </p:spPr>
        <p:txBody>
          <a:bodyPr/>
          <a:lstStyle/>
          <a:p>
            <a:pPr marL="0" indent="0">
              <a:buNone/>
            </a:pPr>
            <a:r>
              <a:rPr lang="en-CA" sz="2400" dirty="0">
                <a:latin typeface="Calibri" panose="020F0502020204030204" pitchFamily="34" charset="0"/>
              </a:rPr>
              <a:t>7.13– Little League (Majors) and Minor League Baseball: When a pitcher is in contact with the pitcher’s plate and in possession of the ball and the catcher is in the catcher’s box ready to receive delivery of the ball, base runners shall not leave their bases until the ball has been delivered and has reached the batter. </a:t>
            </a:r>
          </a:p>
          <a:p>
            <a:r>
              <a:rPr lang="en-CA" sz="2400" dirty="0">
                <a:latin typeface="Calibri" panose="020F0502020204030204" pitchFamily="34" charset="0"/>
              </a:rPr>
              <a:t>The violation by one base runner shall affect all other base runners -</a:t>
            </a:r>
          </a:p>
          <a:p>
            <a:pPr marL="0" indent="0">
              <a:buNone/>
            </a:pPr>
            <a:r>
              <a:rPr lang="en-CA" sz="2000" dirty="0">
                <a:latin typeface="Calibri" panose="020F0502020204030204" pitchFamily="34" charset="0"/>
              </a:rPr>
              <a:t>(a) when a base runner leaves the base before the pitched ball has reached the batter and the batter does not hit the ball, the runner is permitted to continue. If a play is made on the runner and the runner is out, the out stands. If said runner reaches safely the base to which the runner is advancing, that runner must be returned to the base occupied before the pitch was made, and no out results</a:t>
            </a:r>
            <a:r>
              <a:rPr lang="en-CA" sz="2000" dirty="0"/>
              <a:t>;</a:t>
            </a:r>
          </a:p>
        </p:txBody>
      </p:sp>
      <p:sp>
        <p:nvSpPr>
          <p:cNvPr id="3" name="Slide Number Placeholder 2">
            <a:extLst>
              <a:ext uri="{FF2B5EF4-FFF2-40B4-BE49-F238E27FC236}">
                <a16:creationId xmlns:a16="http://schemas.microsoft.com/office/drawing/2014/main" id="{C4FF6AD7-C061-4475-8D33-A9E796A4CF2B}"/>
              </a:ext>
            </a:extLst>
          </p:cNvPr>
          <p:cNvSpPr>
            <a:spLocks noGrp="1"/>
          </p:cNvSpPr>
          <p:nvPr>
            <p:ph type="sldNum" sz="quarter" idx="12"/>
          </p:nvPr>
        </p:nvSpPr>
        <p:spPr/>
        <p:txBody>
          <a:bodyPr/>
          <a:lstStyle/>
          <a:p>
            <a:pPr>
              <a:defRPr/>
            </a:pPr>
            <a:fld id="{D09DAAB7-733C-4898-8EE1-70F04B4B7BFD}" type="slidenum">
              <a:rPr lang="en-US" smtClean="0"/>
              <a:pPr>
                <a:defRPr/>
              </a:pPr>
              <a:t>36</a:t>
            </a:fld>
            <a:endParaRPr lang="en-US"/>
          </a:p>
        </p:txBody>
      </p:sp>
    </p:spTree>
    <p:extLst>
      <p:ext uri="{BB962C8B-B14F-4D97-AF65-F5344CB8AC3E}">
        <p14:creationId xmlns:p14="http://schemas.microsoft.com/office/powerpoint/2010/main" val="422312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AutoShape 4"/>
          <p:cNvSpPr>
            <a:spLocks noGrp="1" noChangeArrowheads="1"/>
          </p:cNvSpPr>
          <p:nvPr>
            <p:ph type="title"/>
          </p:nvPr>
        </p:nvSpPr>
        <p:spPr>
          <a:xfrm>
            <a:off x="685800" y="260648"/>
            <a:ext cx="7772400" cy="1143000"/>
          </a:xfrm>
          <a:prstGeom prst="roundRect">
            <a:avLst>
              <a:gd name="adj" fmla="val 16667"/>
            </a:avLst>
          </a:prstGeom>
          <a:solidFill>
            <a:srgbClr val="FF0000"/>
          </a:solidFill>
          <a:ln>
            <a:solidFill>
              <a:schemeClr val="accent2"/>
            </a:solidFill>
            <a:round/>
          </a:ln>
          <a:effectLst/>
        </p:spPr>
        <p:txBody>
          <a:bodyPr>
            <a:normAutofit/>
          </a:bodyPr>
          <a:lstStyle/>
          <a:p>
            <a:pPr>
              <a:defRPr/>
            </a:pPr>
            <a:r>
              <a:rPr lang="en-US" sz="4400" b="1" dirty="0">
                <a:solidFill>
                  <a:srgbClr val="FFFFFF"/>
                </a:solidFill>
                <a:effectLst>
                  <a:outerShdw blurRad="38100" dist="38100" dir="2700000" algn="tl">
                    <a:srgbClr val="000000"/>
                  </a:outerShdw>
                </a:effectLst>
                <a:latin typeface="Tahoma" pitchFamily="34" charset="0"/>
              </a:rPr>
              <a:t>7.13 Lead Offs - cont’d…</a:t>
            </a:r>
          </a:p>
        </p:txBody>
      </p:sp>
      <p:sp>
        <p:nvSpPr>
          <p:cNvPr id="2" name="Content Placeholder 1"/>
          <p:cNvSpPr>
            <a:spLocks noGrp="1"/>
          </p:cNvSpPr>
          <p:nvPr>
            <p:ph idx="1"/>
          </p:nvPr>
        </p:nvSpPr>
        <p:spPr>
          <a:xfrm>
            <a:off x="323528" y="1556792"/>
            <a:ext cx="8424936" cy="5184576"/>
          </a:xfrm>
        </p:spPr>
        <p:txBody>
          <a:bodyPr>
            <a:normAutofit/>
          </a:bodyPr>
          <a:lstStyle/>
          <a:p>
            <a:pPr marL="0" lvl="0" indent="0" eaLnBrk="1" hangingPunct="1">
              <a:spcBef>
                <a:spcPct val="0"/>
              </a:spcBef>
              <a:buNone/>
            </a:pPr>
            <a:r>
              <a:rPr lang="en-CA" sz="2000" kern="1200" dirty="0">
                <a:solidFill>
                  <a:srgbClr val="000000"/>
                </a:solidFill>
                <a:latin typeface="Calibri" panose="020F0502020204030204" pitchFamily="34" charset="0"/>
                <a:cs typeface="Times New Roman" pitchFamily="18" charset="0"/>
              </a:rPr>
              <a:t>(b) When a base runner leaves the base before the pitched ball has reached the batter and the batter hits the ball, the base runner or runners are permitted to continue. If a play is made and the runner or runners are put out, the out or outs will </a:t>
            </a:r>
            <a:r>
              <a:rPr lang="en-CA" sz="2000" kern="1200">
                <a:solidFill>
                  <a:srgbClr val="000000"/>
                </a:solidFill>
                <a:latin typeface="Calibri" panose="020F0502020204030204" pitchFamily="34" charset="0"/>
                <a:cs typeface="Times New Roman" pitchFamily="18" charset="0"/>
              </a:rPr>
              <a:t>stand.</a:t>
            </a:r>
          </a:p>
          <a:p>
            <a:pPr marL="0" lvl="0" indent="0" eaLnBrk="1" hangingPunct="1">
              <a:spcBef>
                <a:spcPct val="0"/>
              </a:spcBef>
              <a:buNone/>
            </a:pPr>
            <a:endParaRPr lang="en-CA" sz="2000" kern="1200" dirty="0">
              <a:solidFill>
                <a:srgbClr val="000000"/>
              </a:solidFill>
              <a:latin typeface="Calibri" panose="020F0502020204030204" pitchFamily="34" charset="0"/>
              <a:cs typeface="Times New Roman" pitchFamily="18" charset="0"/>
            </a:endParaRPr>
          </a:p>
          <a:p>
            <a:pPr marL="0" lvl="0" indent="0" eaLnBrk="1" hangingPunct="1">
              <a:spcBef>
                <a:spcPct val="0"/>
              </a:spcBef>
              <a:buNone/>
            </a:pPr>
            <a:r>
              <a:rPr lang="en-CA" sz="2000" kern="1200" dirty="0">
                <a:solidFill>
                  <a:srgbClr val="000000"/>
                </a:solidFill>
                <a:latin typeface="Calibri" panose="020F0502020204030204" pitchFamily="34" charset="0"/>
                <a:cs typeface="Times New Roman" pitchFamily="18" charset="0"/>
              </a:rPr>
              <a:t>If not put out, the runner or runners must return to the original base or bases or to the unoccupied base nearest the</a:t>
            </a:r>
          </a:p>
          <a:p>
            <a:pPr marL="0" lvl="0" indent="0" eaLnBrk="1" hangingPunct="1">
              <a:spcBef>
                <a:spcPct val="0"/>
              </a:spcBef>
              <a:buNone/>
            </a:pPr>
            <a:r>
              <a:rPr lang="en-CA" sz="2000" kern="1200" dirty="0">
                <a:solidFill>
                  <a:srgbClr val="000000"/>
                </a:solidFill>
                <a:latin typeface="Calibri" panose="020F0502020204030204" pitchFamily="34" charset="0"/>
                <a:cs typeface="Times New Roman" pitchFamily="18" charset="0"/>
              </a:rPr>
              <a:t>one that was left; In no event shall the batter advance beyond first base on a single or error, second base on a double or third base on a triple. The umpire-in-chief shall determine the base value of the hit ball.</a:t>
            </a:r>
          </a:p>
          <a:p>
            <a:pPr marL="0" lvl="0" indent="0" eaLnBrk="1" hangingPunct="1">
              <a:spcBef>
                <a:spcPct val="0"/>
              </a:spcBef>
              <a:buNone/>
            </a:pPr>
            <a:endParaRPr lang="en-CA" sz="2000" kern="1200" dirty="0">
              <a:solidFill>
                <a:srgbClr val="000000"/>
              </a:solidFill>
              <a:latin typeface="Calibri" panose="020F0502020204030204" pitchFamily="34" charset="0"/>
              <a:cs typeface="Times New Roman" pitchFamily="18" charset="0"/>
            </a:endParaRPr>
          </a:p>
          <a:p>
            <a:pPr marL="0" lvl="0" indent="0" eaLnBrk="1" hangingPunct="1">
              <a:spcBef>
                <a:spcPct val="0"/>
              </a:spcBef>
              <a:buNone/>
            </a:pPr>
            <a:r>
              <a:rPr lang="en-CA" sz="2000" kern="1200" dirty="0">
                <a:solidFill>
                  <a:srgbClr val="000000"/>
                </a:solidFill>
                <a:latin typeface="Calibri" panose="020F0502020204030204" pitchFamily="34" charset="0"/>
                <a:cs typeface="Times New Roman" pitchFamily="18" charset="0"/>
              </a:rPr>
              <a:t>c) When any base runner leaves the base before the pitched ball has reached the batter and the batter bunts or hits a ball</a:t>
            </a:r>
          </a:p>
          <a:p>
            <a:pPr marL="0" lvl="0" indent="0" eaLnBrk="1" hangingPunct="1">
              <a:spcBef>
                <a:spcPct val="0"/>
              </a:spcBef>
              <a:buNone/>
            </a:pPr>
            <a:r>
              <a:rPr lang="en-CA" sz="2000" kern="1200" dirty="0">
                <a:solidFill>
                  <a:srgbClr val="000000"/>
                </a:solidFill>
                <a:latin typeface="Calibri" panose="020F0502020204030204" pitchFamily="34" charset="0"/>
                <a:cs typeface="Times New Roman" pitchFamily="18" charset="0"/>
              </a:rPr>
              <a:t>within the infield, or advances on an uncaught third strike, no run shall be allowed to score. If three runners were on the bases and the batter reaches first base safely, each runner shall advance to the base beyond the one they occupied at the start of the play except the runner who occupied third base, that runner shall be removed from the base without a run being scored.</a:t>
            </a:r>
          </a:p>
        </p:txBody>
      </p:sp>
      <p:sp>
        <p:nvSpPr>
          <p:cNvPr id="3" name="Slide Number Placeholder 2">
            <a:extLst>
              <a:ext uri="{FF2B5EF4-FFF2-40B4-BE49-F238E27FC236}">
                <a16:creationId xmlns:a16="http://schemas.microsoft.com/office/drawing/2014/main" id="{56DA3E5E-3FFA-47CB-B597-151619B55C5C}"/>
              </a:ext>
            </a:extLst>
          </p:cNvPr>
          <p:cNvSpPr>
            <a:spLocks noGrp="1"/>
          </p:cNvSpPr>
          <p:nvPr>
            <p:ph type="sldNum" sz="quarter" idx="12"/>
          </p:nvPr>
        </p:nvSpPr>
        <p:spPr/>
        <p:txBody>
          <a:bodyPr/>
          <a:lstStyle/>
          <a:p>
            <a:pPr>
              <a:defRPr/>
            </a:pPr>
            <a:fld id="{D09DAAB7-733C-4898-8EE1-70F04B4B7BFD}" type="slidenum">
              <a:rPr lang="en-US" smtClean="0"/>
              <a:pPr>
                <a:defRPr/>
              </a:pPr>
              <a:t>37</a:t>
            </a:fld>
            <a:endParaRPr lang="en-US"/>
          </a:p>
        </p:txBody>
      </p:sp>
    </p:spTree>
    <p:extLst>
      <p:ext uri="{BB962C8B-B14F-4D97-AF65-F5344CB8AC3E}">
        <p14:creationId xmlns:p14="http://schemas.microsoft.com/office/powerpoint/2010/main" val="1628376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AutoShape 4"/>
          <p:cNvSpPr>
            <a:spLocks noGrp="1" noChangeArrowheads="1"/>
          </p:cNvSpPr>
          <p:nvPr>
            <p:ph type="title"/>
          </p:nvPr>
        </p:nvSpPr>
        <p:spPr>
          <a:xfrm>
            <a:off x="467544" y="143720"/>
            <a:ext cx="7772400" cy="1143000"/>
          </a:xfrm>
          <a:prstGeom prst="roundRect">
            <a:avLst>
              <a:gd name="adj" fmla="val 16667"/>
            </a:avLst>
          </a:prstGeom>
          <a:solidFill>
            <a:srgbClr val="FF0000"/>
          </a:solidFill>
          <a:ln>
            <a:solidFill>
              <a:schemeClr val="accent2"/>
            </a:solidFill>
            <a:round/>
          </a:ln>
          <a:effectLst/>
        </p:spPr>
        <p:txBody>
          <a:bodyPr>
            <a:normAutofit/>
          </a:bodyPr>
          <a:lstStyle/>
          <a:p>
            <a:pPr>
              <a:defRPr/>
            </a:pPr>
            <a:r>
              <a:rPr lang="en-US" sz="4400" b="1" dirty="0">
                <a:solidFill>
                  <a:srgbClr val="FFFFFF"/>
                </a:solidFill>
                <a:effectLst>
                  <a:outerShdw blurRad="38100" dist="38100" dir="2700000" algn="tl">
                    <a:srgbClr val="000000"/>
                  </a:outerShdw>
                </a:effectLst>
                <a:latin typeface="Tahoma" pitchFamily="34" charset="0"/>
              </a:rPr>
              <a:t>Lead Offs - 7.13 cont’d…</a:t>
            </a:r>
          </a:p>
        </p:txBody>
      </p:sp>
      <p:sp>
        <p:nvSpPr>
          <p:cNvPr id="2" name="Content Placeholder 1"/>
          <p:cNvSpPr>
            <a:spLocks noGrp="1"/>
          </p:cNvSpPr>
          <p:nvPr>
            <p:ph idx="1"/>
          </p:nvPr>
        </p:nvSpPr>
        <p:spPr>
          <a:xfrm>
            <a:off x="287524" y="1484784"/>
            <a:ext cx="8568952" cy="5079321"/>
          </a:xfrm>
        </p:spPr>
        <p:txBody>
          <a:bodyPr/>
          <a:lstStyle/>
          <a:p>
            <a:pPr marL="0" indent="0">
              <a:buNone/>
            </a:pPr>
            <a:r>
              <a:rPr lang="en-CA" sz="2400" b="1" dirty="0">
                <a:latin typeface="Calibri" panose="020F0502020204030204" pitchFamily="34" charset="0"/>
              </a:rPr>
              <a:t>EXAMPLES:</a:t>
            </a:r>
          </a:p>
          <a:p>
            <a:pPr marL="0" indent="0">
              <a:buNone/>
            </a:pPr>
            <a:r>
              <a:rPr lang="en-CA" sz="1800" b="1" dirty="0">
                <a:latin typeface="Calibri" panose="020F0502020204030204" pitchFamily="34" charset="0"/>
              </a:rPr>
              <a:t>1</a:t>
            </a:r>
            <a:r>
              <a:rPr lang="en-CA" sz="1800" dirty="0">
                <a:latin typeface="Calibri" panose="020F0502020204030204" pitchFamily="34" charset="0"/>
              </a:rPr>
              <a:t>. Runner on first leaves too soon, batter reaches first safely, runner goes to second.</a:t>
            </a:r>
          </a:p>
          <a:p>
            <a:pPr marL="0" indent="0">
              <a:buNone/>
            </a:pPr>
            <a:r>
              <a:rPr lang="en-CA" sz="1800" b="1" dirty="0">
                <a:latin typeface="Calibri" panose="020F0502020204030204" pitchFamily="34" charset="0"/>
              </a:rPr>
              <a:t>2</a:t>
            </a:r>
            <a:r>
              <a:rPr lang="en-CA" sz="1800" dirty="0">
                <a:latin typeface="Calibri" panose="020F0502020204030204" pitchFamily="34" charset="0"/>
              </a:rPr>
              <a:t>. Runner on second leaves too soon, batter reaches first safely, runner returns to second.</a:t>
            </a:r>
          </a:p>
          <a:p>
            <a:pPr marL="0" indent="0">
              <a:buNone/>
            </a:pPr>
            <a:r>
              <a:rPr lang="en-CA" sz="1800" b="1" dirty="0">
                <a:latin typeface="Calibri" panose="020F0502020204030204" pitchFamily="34" charset="0"/>
              </a:rPr>
              <a:t>3</a:t>
            </a:r>
            <a:r>
              <a:rPr lang="en-CA" sz="1800" dirty="0">
                <a:latin typeface="Calibri" panose="020F0502020204030204" pitchFamily="34" charset="0"/>
              </a:rPr>
              <a:t>. Runner on third leaves too soon, batter reaches first safely, runner returns to third.</a:t>
            </a:r>
          </a:p>
          <a:p>
            <a:pPr marL="0" indent="0">
              <a:buNone/>
            </a:pPr>
            <a:r>
              <a:rPr lang="en-CA" sz="1800" b="1" dirty="0">
                <a:latin typeface="Calibri" panose="020F0502020204030204" pitchFamily="34" charset="0"/>
              </a:rPr>
              <a:t>4</a:t>
            </a:r>
            <a:r>
              <a:rPr lang="en-CA" sz="1800" dirty="0">
                <a:latin typeface="Calibri" panose="020F0502020204030204" pitchFamily="34" charset="0"/>
              </a:rPr>
              <a:t>. Runner on first leaves too soon, batter hits clean double, runner goes to third only.</a:t>
            </a:r>
          </a:p>
          <a:p>
            <a:pPr marL="0" indent="0">
              <a:buNone/>
            </a:pPr>
            <a:r>
              <a:rPr lang="en-CA" sz="1800" b="1" dirty="0">
                <a:latin typeface="Calibri" panose="020F0502020204030204" pitchFamily="34" charset="0"/>
              </a:rPr>
              <a:t>5</a:t>
            </a:r>
            <a:r>
              <a:rPr lang="en-CA" sz="1800" dirty="0">
                <a:latin typeface="Calibri" panose="020F0502020204030204" pitchFamily="34" charset="0"/>
              </a:rPr>
              <a:t>. Runner on second leaves too soon, batter hits clean double, runner goes to third only.</a:t>
            </a:r>
          </a:p>
          <a:p>
            <a:pPr marL="0" indent="0">
              <a:buNone/>
            </a:pPr>
            <a:r>
              <a:rPr lang="en-CA" sz="1800" b="1" dirty="0">
                <a:latin typeface="Calibri" panose="020F0502020204030204" pitchFamily="34" charset="0"/>
              </a:rPr>
              <a:t>6. </a:t>
            </a:r>
            <a:r>
              <a:rPr lang="en-CA" sz="1800" dirty="0">
                <a:latin typeface="Calibri" panose="020F0502020204030204" pitchFamily="34" charset="0"/>
              </a:rPr>
              <a:t>Runner on third leaves too soon, batter hits clean double, runner returns to third.</a:t>
            </a:r>
          </a:p>
          <a:p>
            <a:pPr marL="0" indent="0">
              <a:buNone/>
            </a:pPr>
            <a:r>
              <a:rPr lang="en-CA" sz="1800" b="1" dirty="0">
                <a:latin typeface="Calibri" panose="020F0502020204030204" pitchFamily="34" charset="0"/>
              </a:rPr>
              <a:t>7</a:t>
            </a:r>
            <a:r>
              <a:rPr lang="en-CA" sz="1800" dirty="0">
                <a:latin typeface="Calibri" panose="020F0502020204030204" pitchFamily="34" charset="0"/>
              </a:rPr>
              <a:t>. All runners on base will be allowed to score when the batter hits a clean triple or home run, regardless of whether any runner left too soon.</a:t>
            </a:r>
          </a:p>
          <a:p>
            <a:pPr marL="0" indent="0">
              <a:buNone/>
            </a:pPr>
            <a:r>
              <a:rPr lang="en-CA" sz="1800" b="1" dirty="0">
                <a:latin typeface="Calibri" panose="020F0502020204030204" pitchFamily="34" charset="0"/>
              </a:rPr>
              <a:t>8</a:t>
            </a:r>
            <a:r>
              <a:rPr lang="en-CA" sz="1800" dirty="0">
                <a:latin typeface="Calibri" panose="020F0502020204030204" pitchFamily="34" charset="0"/>
              </a:rPr>
              <a:t>. Runners on first and second, either leaves too soon, batter reaches first safely, runners go to second and third.</a:t>
            </a:r>
          </a:p>
          <a:p>
            <a:pPr marL="0" indent="0">
              <a:buNone/>
            </a:pPr>
            <a:r>
              <a:rPr lang="en-CA" sz="1800" b="1" dirty="0">
                <a:latin typeface="Calibri" panose="020F0502020204030204" pitchFamily="34" charset="0"/>
              </a:rPr>
              <a:t>9</a:t>
            </a:r>
            <a:r>
              <a:rPr lang="en-CA" sz="1800" dirty="0">
                <a:latin typeface="Calibri" panose="020F0502020204030204" pitchFamily="34" charset="0"/>
              </a:rPr>
              <a:t>. Runners on first and second, either leaves too soon, batter hits clean double, runner on first goes to third, runner on second scores.</a:t>
            </a:r>
          </a:p>
          <a:p>
            <a:pPr marL="0" indent="0">
              <a:buNone/>
            </a:pPr>
            <a:r>
              <a:rPr lang="en-CA" sz="1800" b="1" dirty="0">
                <a:latin typeface="Calibri" panose="020F0502020204030204" pitchFamily="34" charset="0"/>
              </a:rPr>
              <a:t>10. </a:t>
            </a:r>
            <a:r>
              <a:rPr lang="en-CA" sz="1800" dirty="0">
                <a:latin typeface="Calibri" panose="020F0502020204030204" pitchFamily="34" charset="0"/>
              </a:rPr>
              <a:t>Runners on first and third, either leaves too soon, batter reaches first safely, runner on first goes to second, runner on third remains there.</a:t>
            </a:r>
          </a:p>
        </p:txBody>
      </p:sp>
      <p:sp>
        <p:nvSpPr>
          <p:cNvPr id="3" name="Slide Number Placeholder 2">
            <a:extLst>
              <a:ext uri="{FF2B5EF4-FFF2-40B4-BE49-F238E27FC236}">
                <a16:creationId xmlns:a16="http://schemas.microsoft.com/office/drawing/2014/main" id="{6EA2A729-0AC2-438B-987B-DBF1CC0647B3}"/>
              </a:ext>
            </a:extLst>
          </p:cNvPr>
          <p:cNvSpPr>
            <a:spLocks noGrp="1"/>
          </p:cNvSpPr>
          <p:nvPr>
            <p:ph type="sldNum" sz="quarter" idx="12"/>
          </p:nvPr>
        </p:nvSpPr>
        <p:spPr/>
        <p:txBody>
          <a:bodyPr/>
          <a:lstStyle/>
          <a:p>
            <a:pPr>
              <a:defRPr/>
            </a:pPr>
            <a:fld id="{D09DAAB7-733C-4898-8EE1-70F04B4B7BFD}" type="slidenum">
              <a:rPr lang="en-US" smtClean="0"/>
              <a:pPr>
                <a:defRPr/>
              </a:pPr>
              <a:t>38</a:t>
            </a:fld>
            <a:endParaRPr lang="en-US"/>
          </a:p>
        </p:txBody>
      </p:sp>
    </p:spTree>
    <p:extLst>
      <p:ext uri="{BB962C8B-B14F-4D97-AF65-F5344CB8AC3E}">
        <p14:creationId xmlns:p14="http://schemas.microsoft.com/office/powerpoint/2010/main" val="1487019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5442-16F7-4091-B7A5-EF9E5FE5BC1C}"/>
              </a:ext>
            </a:extLst>
          </p:cNvPr>
          <p:cNvSpPr>
            <a:spLocks noGrp="1"/>
          </p:cNvSpPr>
          <p:nvPr>
            <p:ph type="ctrTitle"/>
          </p:nvPr>
        </p:nvSpPr>
        <p:spPr/>
        <p:txBody>
          <a:bodyPr/>
          <a:lstStyle/>
          <a:p>
            <a:r>
              <a:rPr lang="en-US" dirty="0"/>
              <a:t>QUESTIONS AND ANSWERS</a:t>
            </a:r>
            <a:endParaRPr lang="en-CA" dirty="0"/>
          </a:p>
        </p:txBody>
      </p:sp>
      <p:sp>
        <p:nvSpPr>
          <p:cNvPr id="3" name="Subtitle 2">
            <a:extLst>
              <a:ext uri="{FF2B5EF4-FFF2-40B4-BE49-F238E27FC236}">
                <a16:creationId xmlns:a16="http://schemas.microsoft.com/office/drawing/2014/main" id="{3F900E87-547E-4339-9478-3EE28F77BA17}"/>
              </a:ext>
            </a:extLst>
          </p:cNvPr>
          <p:cNvSpPr>
            <a:spLocks noGrp="1"/>
          </p:cNvSpPr>
          <p:nvPr>
            <p:ph type="subTitle" idx="1"/>
          </p:nvPr>
        </p:nvSpPr>
        <p:spPr/>
        <p:txBody>
          <a:bodyPr/>
          <a:lstStyle/>
          <a:p>
            <a:r>
              <a:rPr lang="en-US" dirty="0"/>
              <a:t>Dundas Little League 2023</a:t>
            </a:r>
            <a:endParaRPr lang="en-CA" dirty="0"/>
          </a:p>
        </p:txBody>
      </p:sp>
    </p:spTree>
    <p:extLst>
      <p:ext uri="{BB962C8B-B14F-4D97-AF65-F5344CB8AC3E}">
        <p14:creationId xmlns:p14="http://schemas.microsoft.com/office/powerpoint/2010/main" val="104310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546D9A-998A-6930-68F9-C5639DA6529B}"/>
              </a:ext>
            </a:extLst>
          </p:cNvPr>
          <p:cNvSpPr txBox="1">
            <a:spLocks/>
          </p:cNvSpPr>
          <p:nvPr/>
        </p:nvSpPr>
        <p:spPr>
          <a:xfrm>
            <a:off x="657252" y="620688"/>
            <a:ext cx="7829496" cy="910589"/>
          </a:xfrm>
          <a:prstGeom prst="rect">
            <a:avLst/>
          </a:prstGeom>
        </p:spPr>
        <p:txBody>
          <a:bodyPr anchor="b">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6000" b="1" dirty="0">
                <a:solidFill>
                  <a:srgbClr val="FF0000"/>
                </a:solidFill>
                <a:latin typeface="+mn-lt"/>
              </a:rPr>
              <a:t>OTHER USEFULL WEBSITES AND APPLICATIONS</a:t>
            </a:r>
            <a:endParaRPr lang="en-CA" sz="6000" b="1" dirty="0">
              <a:solidFill>
                <a:srgbClr val="FF0000"/>
              </a:solidFill>
              <a:latin typeface="+mn-lt"/>
            </a:endParaRPr>
          </a:p>
        </p:txBody>
      </p:sp>
      <p:sp>
        <p:nvSpPr>
          <p:cNvPr id="8" name="TextBox 7">
            <a:extLst>
              <a:ext uri="{FF2B5EF4-FFF2-40B4-BE49-F238E27FC236}">
                <a16:creationId xmlns:a16="http://schemas.microsoft.com/office/drawing/2014/main" id="{01B721E6-64A1-2055-EB56-2EFCB7D9FC24}"/>
              </a:ext>
            </a:extLst>
          </p:cNvPr>
          <p:cNvSpPr txBox="1"/>
          <p:nvPr/>
        </p:nvSpPr>
        <p:spPr>
          <a:xfrm>
            <a:off x="975165" y="2132856"/>
            <a:ext cx="7056784" cy="1200329"/>
          </a:xfrm>
          <a:prstGeom prst="rect">
            <a:avLst/>
          </a:prstGeom>
          <a:noFill/>
        </p:spPr>
        <p:txBody>
          <a:bodyPr wrap="square" rtlCol="0">
            <a:spAutoFit/>
          </a:bodyPr>
          <a:lstStyle/>
          <a:p>
            <a:r>
              <a:rPr lang="en-US" u="sng" dirty="0">
                <a:solidFill>
                  <a:srgbClr val="FF0000"/>
                </a:solidFill>
              </a:rPr>
              <a:t>Little League Umpire Registry</a:t>
            </a:r>
            <a:r>
              <a:rPr lang="en-US" dirty="0"/>
              <a:t>:</a:t>
            </a:r>
          </a:p>
          <a:p>
            <a:endParaRPr lang="en-US" dirty="0"/>
          </a:p>
          <a:p>
            <a:r>
              <a:rPr lang="en-US" dirty="0">
                <a:hlinkClick r:id="rId3"/>
              </a:rPr>
              <a:t>https://www.littleleague.org/umpires/umpire-registry/</a:t>
            </a:r>
            <a:endParaRPr lang="en-US" dirty="0"/>
          </a:p>
          <a:p>
            <a:endParaRPr lang="en-US" dirty="0"/>
          </a:p>
        </p:txBody>
      </p:sp>
      <p:sp>
        <p:nvSpPr>
          <p:cNvPr id="9" name="TextBox 8">
            <a:extLst>
              <a:ext uri="{FF2B5EF4-FFF2-40B4-BE49-F238E27FC236}">
                <a16:creationId xmlns:a16="http://schemas.microsoft.com/office/drawing/2014/main" id="{91366268-CE40-3E4E-D040-BF05B574AD6A}"/>
              </a:ext>
            </a:extLst>
          </p:cNvPr>
          <p:cNvSpPr txBox="1"/>
          <p:nvPr/>
        </p:nvSpPr>
        <p:spPr>
          <a:xfrm>
            <a:off x="941018" y="4706173"/>
            <a:ext cx="7056784" cy="923330"/>
          </a:xfrm>
          <a:prstGeom prst="rect">
            <a:avLst/>
          </a:prstGeom>
          <a:noFill/>
        </p:spPr>
        <p:txBody>
          <a:bodyPr wrap="square" rtlCol="0">
            <a:spAutoFit/>
          </a:bodyPr>
          <a:lstStyle/>
          <a:p>
            <a:endParaRPr lang="en-US" u="sng" dirty="0"/>
          </a:p>
          <a:p>
            <a:r>
              <a:rPr lang="en-US" u="sng" dirty="0">
                <a:solidFill>
                  <a:srgbClr val="FF0000"/>
                </a:solidFill>
              </a:rPr>
              <a:t>Little League Rulebook Mobile App</a:t>
            </a:r>
            <a:r>
              <a:rPr lang="en-US" dirty="0">
                <a:solidFill>
                  <a:srgbClr val="FF0000"/>
                </a:solidFill>
              </a:rPr>
              <a:t> </a:t>
            </a:r>
            <a:r>
              <a:rPr lang="en-US" dirty="0"/>
              <a:t>– Available on the Apple Store or Google Play</a:t>
            </a:r>
          </a:p>
        </p:txBody>
      </p:sp>
      <p:sp>
        <p:nvSpPr>
          <p:cNvPr id="11" name="TextBox 10">
            <a:extLst>
              <a:ext uri="{FF2B5EF4-FFF2-40B4-BE49-F238E27FC236}">
                <a16:creationId xmlns:a16="http://schemas.microsoft.com/office/drawing/2014/main" id="{E946655B-964B-CAD4-9CF2-02DD78A74381}"/>
              </a:ext>
            </a:extLst>
          </p:cNvPr>
          <p:cNvSpPr txBox="1"/>
          <p:nvPr/>
        </p:nvSpPr>
        <p:spPr>
          <a:xfrm>
            <a:off x="1001866" y="3550596"/>
            <a:ext cx="7044869" cy="1200329"/>
          </a:xfrm>
          <a:prstGeom prst="rect">
            <a:avLst/>
          </a:prstGeom>
          <a:noFill/>
        </p:spPr>
        <p:txBody>
          <a:bodyPr wrap="square" rtlCol="0">
            <a:spAutoFit/>
          </a:bodyPr>
          <a:lstStyle/>
          <a:p>
            <a:r>
              <a:rPr lang="en-US" dirty="0">
                <a:solidFill>
                  <a:srgbClr val="FF0000"/>
                </a:solidFill>
              </a:rPr>
              <a:t>Little League Rulebook Website</a:t>
            </a:r>
            <a:r>
              <a:rPr lang="en-US" dirty="0"/>
              <a:t>:</a:t>
            </a:r>
          </a:p>
          <a:p>
            <a:endParaRPr lang="en-US" dirty="0"/>
          </a:p>
          <a:p>
            <a:r>
              <a:rPr lang="en-US" dirty="0">
                <a:hlinkClick r:id="rId4"/>
              </a:rPr>
              <a:t>https://www.littleleague.org/playing-rules/rules-regulations-policies/</a:t>
            </a:r>
            <a:endParaRPr lang="en-US" dirty="0"/>
          </a:p>
          <a:p>
            <a:endParaRPr lang="en-US" dirty="0"/>
          </a:p>
        </p:txBody>
      </p:sp>
      <p:sp>
        <p:nvSpPr>
          <p:cNvPr id="17" name="Slide Number Placeholder 16">
            <a:extLst>
              <a:ext uri="{FF2B5EF4-FFF2-40B4-BE49-F238E27FC236}">
                <a16:creationId xmlns:a16="http://schemas.microsoft.com/office/drawing/2014/main" id="{3ECF6D37-3363-CF8A-EEA6-DA6A2758E6A7}"/>
              </a:ext>
            </a:extLst>
          </p:cNvPr>
          <p:cNvSpPr>
            <a:spLocks noGrp="1"/>
          </p:cNvSpPr>
          <p:nvPr>
            <p:ph type="sldNum" sz="quarter" idx="12"/>
          </p:nvPr>
        </p:nvSpPr>
        <p:spPr/>
        <p:txBody>
          <a:bodyPr/>
          <a:lstStyle/>
          <a:p>
            <a:pPr>
              <a:defRPr/>
            </a:pPr>
            <a:fld id="{1143C41F-D65A-406F-9899-92D4E543D840}" type="slidenum">
              <a:rPr lang="en-US" smtClean="0"/>
              <a:pPr>
                <a:defRPr/>
              </a:pPr>
              <a:t>4</a:t>
            </a:fld>
            <a:endParaRPr lang="en-US"/>
          </a:p>
        </p:txBody>
      </p:sp>
    </p:spTree>
    <p:extLst>
      <p:ext uri="{BB962C8B-B14F-4D97-AF65-F5344CB8AC3E}">
        <p14:creationId xmlns:p14="http://schemas.microsoft.com/office/powerpoint/2010/main" val="173064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83568" y="0"/>
            <a:ext cx="7772400" cy="966936"/>
          </a:xfrm>
        </p:spPr>
        <p:txBody>
          <a:bodyPr/>
          <a:lstStyle/>
          <a:p>
            <a:pPr eaLnBrk="1" hangingPunct="1"/>
            <a:r>
              <a:rPr lang="en-US" sz="3600" b="1" dirty="0">
                <a:solidFill>
                  <a:srgbClr val="FF0000"/>
                </a:solidFill>
                <a:latin typeface="Arial" charset="0"/>
              </a:rPr>
              <a:t>Rule 1.00</a:t>
            </a:r>
            <a:br>
              <a:rPr lang="en-US" dirty="0"/>
            </a:br>
            <a:r>
              <a:rPr lang="en-US" sz="2000" b="1" dirty="0">
                <a:solidFill>
                  <a:schemeClr val="accent2"/>
                </a:solidFill>
              </a:rPr>
              <a:t>OBJECTIVES OF THE GAME</a:t>
            </a:r>
            <a:endParaRPr lang="en-US" b="1" dirty="0"/>
          </a:p>
        </p:txBody>
      </p:sp>
      <p:sp>
        <p:nvSpPr>
          <p:cNvPr id="55298" name="Rectangle 3"/>
          <p:cNvSpPr>
            <a:spLocks noGrp="1" noChangeArrowheads="1"/>
          </p:cNvSpPr>
          <p:nvPr>
            <p:ph idx="1"/>
          </p:nvPr>
        </p:nvSpPr>
        <p:spPr>
          <a:xfrm>
            <a:off x="395536" y="980728"/>
            <a:ext cx="8352928" cy="5544616"/>
          </a:xfrm>
        </p:spPr>
        <p:txBody>
          <a:bodyPr/>
          <a:lstStyle/>
          <a:p>
            <a:pPr eaLnBrk="1" hangingPunct="1">
              <a:lnSpc>
                <a:spcPct val="90000"/>
              </a:lnSpc>
            </a:pPr>
            <a:r>
              <a:rPr lang="en-US" sz="2400" dirty="0">
                <a:latin typeface="Calibri" pitchFamily="34" charset="0"/>
              </a:rPr>
              <a:t>NO on-deck batter ANYWHERE</a:t>
            </a:r>
          </a:p>
          <a:p>
            <a:pPr eaLnBrk="1" hangingPunct="1">
              <a:lnSpc>
                <a:spcPct val="90000"/>
              </a:lnSpc>
            </a:pPr>
            <a:r>
              <a:rPr lang="en-US" sz="2400" dirty="0">
                <a:latin typeface="Calibri" pitchFamily="34" charset="0"/>
              </a:rPr>
              <a:t>NO metal spikes can be worn including coaches and umpires</a:t>
            </a:r>
          </a:p>
          <a:p>
            <a:pPr eaLnBrk="1" hangingPunct="1">
              <a:lnSpc>
                <a:spcPct val="90000"/>
              </a:lnSpc>
            </a:pPr>
            <a:r>
              <a:rPr lang="en-US" sz="2400" dirty="0">
                <a:latin typeface="Calibri" pitchFamily="34" charset="0"/>
              </a:rPr>
              <a:t>NO Jewelry at all except for Medic-Alert</a:t>
            </a:r>
          </a:p>
          <a:p>
            <a:pPr eaLnBrk="1" hangingPunct="1">
              <a:lnSpc>
                <a:spcPct val="90000"/>
              </a:lnSpc>
            </a:pPr>
            <a:r>
              <a:rPr lang="en-US" sz="2400" dirty="0">
                <a:latin typeface="Calibri" pitchFamily="34" charset="0"/>
              </a:rPr>
              <a:t>NO casts are allowed</a:t>
            </a:r>
          </a:p>
          <a:p>
            <a:pPr eaLnBrk="1" hangingPunct="1">
              <a:lnSpc>
                <a:spcPct val="90000"/>
              </a:lnSpc>
            </a:pPr>
            <a:r>
              <a:rPr lang="en-US" sz="2400" dirty="0">
                <a:latin typeface="Calibri" pitchFamily="34" charset="0"/>
              </a:rPr>
              <a:t>The catcher MUST wear a catcher’s mitt (decker), a long or short model chest protector, shin guards, cup, helmet, mask, and dangling throat guard</a:t>
            </a:r>
          </a:p>
          <a:p>
            <a:pPr eaLnBrk="1" hangingPunct="1">
              <a:lnSpc>
                <a:spcPct val="90000"/>
              </a:lnSpc>
            </a:pPr>
            <a:r>
              <a:rPr lang="en-US" sz="2400" dirty="0">
                <a:latin typeface="Calibri" pitchFamily="34" charset="0"/>
              </a:rPr>
              <a:t>The pitchers glove may not, exclusive of the piping, be white or light grey, nor, in the judgment of the umpire distracting in any manner</a:t>
            </a:r>
          </a:p>
          <a:p>
            <a:pPr eaLnBrk="1" hangingPunct="1">
              <a:lnSpc>
                <a:spcPct val="90000"/>
              </a:lnSpc>
            </a:pPr>
            <a:r>
              <a:rPr lang="en-US" sz="2400" dirty="0">
                <a:latin typeface="Calibri" pitchFamily="34" charset="0"/>
              </a:rPr>
              <a:t>No pitcher may wear sweat bands on their wrists or forearms</a:t>
            </a:r>
          </a:p>
          <a:p>
            <a:pPr eaLnBrk="1" hangingPunct="1">
              <a:lnSpc>
                <a:spcPct val="90000"/>
              </a:lnSpc>
            </a:pPr>
            <a:r>
              <a:rPr lang="en-US" sz="2400" dirty="0">
                <a:latin typeface="Calibri" pitchFamily="34" charset="0"/>
              </a:rPr>
              <a:t>Pitchers may wear a batting glove under their glove so long as it is not white, gray, or optic yellow</a:t>
            </a:r>
          </a:p>
        </p:txBody>
      </p:sp>
      <p:sp>
        <p:nvSpPr>
          <p:cNvPr id="2" name="Slide Number Placeholder 1">
            <a:extLst>
              <a:ext uri="{FF2B5EF4-FFF2-40B4-BE49-F238E27FC236}">
                <a16:creationId xmlns:a16="http://schemas.microsoft.com/office/drawing/2014/main" id="{5B77D20F-1C72-4FED-9F4C-900395B42C4F}"/>
              </a:ext>
            </a:extLst>
          </p:cNvPr>
          <p:cNvSpPr>
            <a:spLocks noGrp="1"/>
          </p:cNvSpPr>
          <p:nvPr>
            <p:ph type="sldNum" sz="quarter" idx="12"/>
          </p:nvPr>
        </p:nvSpPr>
        <p:spPr/>
        <p:txBody>
          <a:bodyPr/>
          <a:lstStyle/>
          <a:p>
            <a:pPr>
              <a:defRPr/>
            </a:pPr>
            <a:fld id="{D09DAAB7-733C-4898-8EE1-70F04B4B7BFD}" type="slidenum">
              <a:rPr lang="en-US" smtClean="0"/>
              <a:pPr>
                <a:defRPr/>
              </a:pPr>
              <a:t>5</a:t>
            </a:fld>
            <a:endParaRPr lang="en-US"/>
          </a:p>
        </p:txBody>
      </p:sp>
    </p:spTree>
    <p:extLst>
      <p:ext uri="{BB962C8B-B14F-4D97-AF65-F5344CB8AC3E}">
        <p14:creationId xmlns:p14="http://schemas.microsoft.com/office/powerpoint/2010/main" val="261560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bwMode="auto">
          <a:xfrm>
            <a:off x="685800" y="101822"/>
            <a:ext cx="7772400" cy="811441"/>
          </a:xfrm>
          <a:noFill/>
          <a:ln>
            <a:miter lim="800000"/>
            <a:headEnd/>
            <a:tailEnd/>
          </a:ln>
        </p:spPr>
        <p:txBody>
          <a:bodyPr vert="horz" wrap="square" lIns="91440" tIns="45720" rIns="91440" bIns="45720" numCol="1" anchor="t" anchorCtr="0" compatLnSpc="1">
            <a:prstTxWarp prst="textNoShape">
              <a:avLst/>
            </a:prstTxWarp>
            <a:normAutofit fontScale="90000"/>
          </a:bodyPr>
          <a:lstStyle/>
          <a:p>
            <a:br>
              <a:rPr lang="en-US" b="1" dirty="0">
                <a:latin typeface="Calibri" pitchFamily="34" charset="0"/>
              </a:rPr>
            </a:br>
            <a:r>
              <a:rPr lang="en-US" b="1" dirty="0">
                <a:latin typeface="Calibri" pitchFamily="34" charset="0"/>
              </a:rPr>
              <a:t>Rule 1.10 (Baseball Only) BATS</a:t>
            </a:r>
            <a:br>
              <a:rPr lang="en-US" b="1" dirty="0">
                <a:latin typeface="Calibri" pitchFamily="34" charset="0"/>
              </a:rPr>
            </a:br>
            <a:endParaRPr lang="en-US" b="1" dirty="0">
              <a:latin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9334027"/>
              </p:ext>
            </p:extLst>
          </p:nvPr>
        </p:nvGraphicFramePr>
        <p:xfrm>
          <a:off x="395536" y="1124744"/>
          <a:ext cx="8280920" cy="4819992"/>
        </p:xfrm>
        <a:graphic>
          <a:graphicData uri="http://schemas.openxmlformats.org/drawingml/2006/table">
            <a:tbl>
              <a:tblPr firstRow="1" bandRow="1">
                <a:tableStyleId>{5C22544A-7EE6-4342-B048-85BDC9FD1C3A}</a:tableStyleId>
              </a:tblPr>
              <a:tblGrid>
                <a:gridCol w="2448273">
                  <a:extLst>
                    <a:ext uri="{9D8B030D-6E8A-4147-A177-3AD203B41FA5}">
                      <a16:colId xmlns:a16="http://schemas.microsoft.com/office/drawing/2014/main" val="20000"/>
                    </a:ext>
                  </a:extLst>
                </a:gridCol>
                <a:gridCol w="1872207">
                  <a:extLst>
                    <a:ext uri="{9D8B030D-6E8A-4147-A177-3AD203B41FA5}">
                      <a16:colId xmlns:a16="http://schemas.microsoft.com/office/drawing/2014/main" val="20001"/>
                    </a:ext>
                  </a:extLst>
                </a:gridCol>
                <a:gridCol w="2088233">
                  <a:extLst>
                    <a:ext uri="{9D8B030D-6E8A-4147-A177-3AD203B41FA5}">
                      <a16:colId xmlns:a16="http://schemas.microsoft.com/office/drawing/2014/main" val="20002"/>
                    </a:ext>
                  </a:extLst>
                </a:gridCol>
                <a:gridCol w="1872207">
                  <a:extLst>
                    <a:ext uri="{9D8B030D-6E8A-4147-A177-3AD203B41FA5}">
                      <a16:colId xmlns:a16="http://schemas.microsoft.com/office/drawing/2014/main" val="20003"/>
                    </a:ext>
                  </a:extLst>
                </a:gridCol>
              </a:tblGrid>
              <a:tr h="585056">
                <a:tc>
                  <a:txBody>
                    <a:bodyPr/>
                    <a:lstStyle/>
                    <a:p>
                      <a:endParaRPr lang="en-US" sz="2000" dirty="0">
                        <a:solidFill>
                          <a:schemeClr val="tx1"/>
                        </a:solidFill>
                        <a:latin typeface="Calibri" pitchFamily="34" charset="0"/>
                      </a:endParaRPr>
                    </a:p>
                  </a:txBody>
                  <a:tcPr/>
                </a:tc>
                <a:tc>
                  <a:txBody>
                    <a:bodyPr/>
                    <a:lstStyle/>
                    <a:p>
                      <a:pPr algn="ctr"/>
                      <a:r>
                        <a:rPr lang="en-US" sz="2400" u="sng" dirty="0">
                          <a:solidFill>
                            <a:schemeClr val="tx1"/>
                          </a:solidFill>
                          <a:latin typeface="Calibri" pitchFamily="34" charset="0"/>
                        </a:rPr>
                        <a:t>MINOR</a:t>
                      </a:r>
                      <a:r>
                        <a:rPr lang="en-US" sz="2400" u="sng" baseline="0" dirty="0">
                          <a:solidFill>
                            <a:schemeClr val="tx1"/>
                          </a:solidFill>
                          <a:latin typeface="Calibri" pitchFamily="34" charset="0"/>
                        </a:rPr>
                        <a:t> &amp; </a:t>
                      </a:r>
                      <a:r>
                        <a:rPr lang="en-US" sz="2400" u="sng" dirty="0">
                          <a:solidFill>
                            <a:schemeClr val="tx1"/>
                          </a:solidFill>
                          <a:latin typeface="Calibri" pitchFamily="34" charset="0"/>
                        </a:rPr>
                        <a:t>MAJOR</a:t>
                      </a:r>
                    </a:p>
                  </a:txBody>
                  <a:tcPr/>
                </a:tc>
                <a:tc>
                  <a:txBody>
                    <a:bodyPr/>
                    <a:lstStyle/>
                    <a:p>
                      <a:pPr algn="ctr"/>
                      <a:r>
                        <a:rPr lang="en-US" sz="2400" u="sng" dirty="0">
                          <a:solidFill>
                            <a:schemeClr val="tx1"/>
                          </a:solidFill>
                          <a:latin typeface="Calibri" pitchFamily="34" charset="0"/>
                        </a:rPr>
                        <a:t>INTERMEDIATE</a:t>
                      </a:r>
                      <a:r>
                        <a:rPr lang="en-US" sz="2400" u="sng" baseline="0" dirty="0">
                          <a:solidFill>
                            <a:schemeClr val="tx1"/>
                          </a:solidFill>
                          <a:latin typeface="Calibri" pitchFamily="34" charset="0"/>
                        </a:rPr>
                        <a:t> &amp; </a:t>
                      </a:r>
                      <a:r>
                        <a:rPr lang="en-US" sz="2400" u="sng" dirty="0">
                          <a:solidFill>
                            <a:schemeClr val="tx1"/>
                          </a:solidFill>
                          <a:latin typeface="Calibri" pitchFamily="34" charset="0"/>
                        </a:rPr>
                        <a:t>JUNIOR</a:t>
                      </a:r>
                    </a:p>
                  </a:txBody>
                  <a:tcPr>
                    <a:solidFill>
                      <a:schemeClr val="tx1">
                        <a:lumMod val="85000"/>
                        <a:lumOff val="15000"/>
                      </a:schemeClr>
                    </a:solidFill>
                  </a:tcPr>
                </a:tc>
                <a:tc>
                  <a:txBody>
                    <a:bodyPr/>
                    <a:lstStyle/>
                    <a:p>
                      <a:pPr algn="ctr"/>
                      <a:r>
                        <a:rPr lang="en-US" sz="2400" u="sng" dirty="0">
                          <a:solidFill>
                            <a:schemeClr val="tx1"/>
                          </a:solidFill>
                          <a:latin typeface="Calibri" pitchFamily="34" charset="0"/>
                        </a:rPr>
                        <a:t>SENIOR</a:t>
                      </a:r>
                    </a:p>
                  </a:txBody>
                  <a:tcPr>
                    <a:solidFill>
                      <a:schemeClr val="tx1">
                        <a:lumMod val="85000"/>
                        <a:lumOff val="15000"/>
                      </a:schemeClr>
                    </a:solidFill>
                  </a:tcPr>
                </a:tc>
                <a:extLst>
                  <a:ext uri="{0D108BD9-81ED-4DB2-BD59-A6C34878D82A}">
                    <a16:rowId xmlns:a16="http://schemas.microsoft.com/office/drawing/2014/main" val="10000"/>
                  </a:ext>
                </a:extLst>
              </a:tr>
              <a:tr h="617200">
                <a:tc>
                  <a:txBody>
                    <a:bodyPr/>
                    <a:lstStyle/>
                    <a:p>
                      <a:r>
                        <a:rPr lang="en-US" sz="2000" dirty="0">
                          <a:solidFill>
                            <a:schemeClr val="tx1"/>
                          </a:solidFill>
                          <a:latin typeface="Calibri" pitchFamily="34" charset="0"/>
                        </a:rPr>
                        <a:t>Maximum Length</a:t>
                      </a:r>
                    </a:p>
                  </a:txBody>
                  <a:tcPr anchor="ctr"/>
                </a:tc>
                <a:tc>
                  <a:txBody>
                    <a:bodyPr/>
                    <a:lstStyle/>
                    <a:p>
                      <a:r>
                        <a:rPr lang="en-US" sz="2000" dirty="0">
                          <a:solidFill>
                            <a:schemeClr val="tx1"/>
                          </a:solidFill>
                          <a:latin typeface="Calibri" pitchFamily="34" charset="0"/>
                        </a:rPr>
                        <a:t>33 inches</a:t>
                      </a:r>
                    </a:p>
                  </a:txBody>
                  <a:tcPr anchor="ctr"/>
                </a:tc>
                <a:tc>
                  <a:txBody>
                    <a:bodyPr/>
                    <a:lstStyle/>
                    <a:p>
                      <a:r>
                        <a:rPr lang="en-US" sz="2000" dirty="0">
                          <a:solidFill>
                            <a:schemeClr val="tx1"/>
                          </a:solidFill>
                          <a:latin typeface="Calibri" pitchFamily="34" charset="0"/>
                        </a:rPr>
                        <a:t>34</a:t>
                      </a:r>
                      <a:r>
                        <a:rPr lang="en-US" sz="2000" baseline="0" dirty="0">
                          <a:solidFill>
                            <a:schemeClr val="tx1"/>
                          </a:solidFill>
                          <a:latin typeface="Calibri" pitchFamily="34" charset="0"/>
                        </a:rPr>
                        <a:t> inches</a:t>
                      </a:r>
                      <a:endParaRPr lang="en-US" sz="2000" dirty="0">
                        <a:solidFill>
                          <a:schemeClr val="tx1"/>
                        </a:solidFill>
                        <a:latin typeface="Calibri" pitchFamily="34" charset="0"/>
                      </a:endParaRPr>
                    </a:p>
                  </a:txBody>
                  <a:tcPr anchor="ctr">
                    <a:solidFill>
                      <a:schemeClr val="tx1">
                        <a:lumMod val="85000"/>
                        <a:lumOff val="15000"/>
                      </a:schemeClr>
                    </a:solidFill>
                  </a:tcPr>
                </a:tc>
                <a:tc>
                  <a:txBody>
                    <a:bodyPr/>
                    <a:lstStyle/>
                    <a:p>
                      <a:r>
                        <a:rPr lang="en-US" sz="2000" dirty="0">
                          <a:solidFill>
                            <a:schemeClr val="tx1"/>
                          </a:solidFill>
                          <a:latin typeface="Calibri" pitchFamily="34" charset="0"/>
                        </a:rPr>
                        <a:t>36 inches</a:t>
                      </a:r>
                    </a:p>
                  </a:txBody>
                  <a:tcPr anchor="ctr">
                    <a:solidFill>
                      <a:schemeClr val="tx1">
                        <a:lumMod val="85000"/>
                        <a:lumOff val="15000"/>
                      </a:schemeClr>
                    </a:solidFill>
                  </a:tcPr>
                </a:tc>
                <a:extLst>
                  <a:ext uri="{0D108BD9-81ED-4DB2-BD59-A6C34878D82A}">
                    <a16:rowId xmlns:a16="http://schemas.microsoft.com/office/drawing/2014/main" val="10001"/>
                  </a:ext>
                </a:extLst>
              </a:tr>
              <a:tr h="576064">
                <a:tc>
                  <a:txBody>
                    <a:bodyPr/>
                    <a:lstStyle/>
                    <a:p>
                      <a:r>
                        <a:rPr lang="en-US" sz="2000" dirty="0">
                          <a:solidFill>
                            <a:schemeClr val="tx1"/>
                          </a:solidFill>
                          <a:latin typeface="Calibri" pitchFamily="34" charset="0"/>
                        </a:rPr>
                        <a:t>Maximum Diameter</a:t>
                      </a:r>
                    </a:p>
                  </a:txBody>
                  <a:tcPr anchor="ctr"/>
                </a:tc>
                <a:tc>
                  <a:txBody>
                    <a:bodyPr/>
                    <a:lstStyle/>
                    <a:p>
                      <a:r>
                        <a:rPr lang="en-US" sz="2000" dirty="0">
                          <a:solidFill>
                            <a:schemeClr val="tx1"/>
                          </a:solidFill>
                          <a:latin typeface="Calibri" pitchFamily="34" charset="0"/>
                        </a:rPr>
                        <a:t>2 5/8</a:t>
                      </a:r>
                      <a:r>
                        <a:rPr lang="en-US" sz="2000" baseline="0" dirty="0">
                          <a:solidFill>
                            <a:schemeClr val="tx1"/>
                          </a:solidFill>
                          <a:latin typeface="Calibri" pitchFamily="34" charset="0"/>
                        </a:rPr>
                        <a:t> inches</a:t>
                      </a:r>
                      <a:endParaRPr lang="en-US" sz="2000" dirty="0">
                        <a:solidFill>
                          <a:schemeClr val="tx1"/>
                        </a:solidFill>
                        <a:latin typeface="Calibri" pitchFamily="34" charset="0"/>
                      </a:endParaRPr>
                    </a:p>
                  </a:txBody>
                  <a:tcPr anchor="ctr"/>
                </a:tc>
                <a:tc>
                  <a:txBody>
                    <a:bodyPr/>
                    <a:lstStyle/>
                    <a:p>
                      <a:r>
                        <a:rPr lang="en-US" sz="2000" dirty="0">
                          <a:solidFill>
                            <a:schemeClr val="tx1"/>
                          </a:solidFill>
                          <a:latin typeface="Calibri" pitchFamily="34" charset="0"/>
                        </a:rPr>
                        <a:t>2 5/8 inches</a:t>
                      </a:r>
                      <a:endParaRPr lang="en-US" sz="1400" dirty="0">
                        <a:solidFill>
                          <a:schemeClr val="tx1"/>
                        </a:solidFill>
                        <a:latin typeface="Calibri" pitchFamily="34" charset="0"/>
                      </a:endParaRPr>
                    </a:p>
                  </a:txBody>
                  <a:tcPr anchor="ctr">
                    <a:solidFill>
                      <a:schemeClr val="tx1">
                        <a:lumMod val="85000"/>
                        <a:lumOff val="15000"/>
                      </a:schemeClr>
                    </a:solidFill>
                  </a:tcPr>
                </a:tc>
                <a:tc>
                  <a:txBody>
                    <a:bodyPr/>
                    <a:lstStyle/>
                    <a:p>
                      <a:r>
                        <a:rPr lang="en-US" sz="2000" dirty="0">
                          <a:solidFill>
                            <a:schemeClr val="tx1"/>
                          </a:solidFill>
                          <a:latin typeface="Calibri" pitchFamily="34" charset="0"/>
                        </a:rPr>
                        <a:t>2 5/8 inches</a:t>
                      </a:r>
                    </a:p>
                  </a:txBody>
                  <a:tcPr anchor="ctr">
                    <a:solidFill>
                      <a:schemeClr val="tx1">
                        <a:lumMod val="85000"/>
                        <a:lumOff val="15000"/>
                      </a:schemeClr>
                    </a:solidFill>
                  </a:tcPr>
                </a:tc>
                <a:extLst>
                  <a:ext uri="{0D108BD9-81ED-4DB2-BD59-A6C34878D82A}">
                    <a16:rowId xmlns:a16="http://schemas.microsoft.com/office/drawing/2014/main" val="10002"/>
                  </a:ext>
                </a:extLst>
              </a:tr>
              <a:tr h="591719">
                <a:tc>
                  <a:txBody>
                    <a:bodyPr/>
                    <a:lstStyle/>
                    <a:p>
                      <a:r>
                        <a:rPr lang="en-US" sz="2000" dirty="0">
                          <a:solidFill>
                            <a:schemeClr val="tx1"/>
                          </a:solidFill>
                          <a:latin typeface="Calibri" pitchFamily="34" charset="0"/>
                        </a:rPr>
                        <a:t>Performance</a:t>
                      </a:r>
                      <a:r>
                        <a:rPr lang="en-US" sz="2000" baseline="0" dirty="0">
                          <a:solidFill>
                            <a:schemeClr val="tx1"/>
                          </a:solidFill>
                          <a:latin typeface="Calibri" pitchFamily="34" charset="0"/>
                        </a:rPr>
                        <a:t> Factor</a:t>
                      </a:r>
                    </a:p>
                    <a:p>
                      <a:r>
                        <a:rPr lang="en-US" sz="2000" baseline="0" dirty="0">
                          <a:solidFill>
                            <a:schemeClr val="tx1"/>
                          </a:solidFill>
                          <a:latin typeface="Calibri" pitchFamily="34" charset="0"/>
                        </a:rPr>
                        <a:t>Mandatory Markings </a:t>
                      </a:r>
                    </a:p>
                    <a:p>
                      <a:r>
                        <a:rPr lang="en-US" sz="2000" baseline="0" dirty="0">
                          <a:solidFill>
                            <a:schemeClr val="tx1"/>
                          </a:solidFill>
                          <a:latin typeface="Calibri" pitchFamily="34" charset="0"/>
                        </a:rPr>
                        <a:t>(Non-wood bats only)</a:t>
                      </a:r>
                      <a:endParaRPr lang="en-US" sz="2000" dirty="0">
                        <a:solidFill>
                          <a:schemeClr val="tx1"/>
                        </a:solidFill>
                        <a:latin typeface="Calibri" pitchFamily="34" charset="0"/>
                      </a:endParaRPr>
                    </a:p>
                  </a:txBody>
                  <a:tcPr anchor="ctr"/>
                </a:tc>
                <a:tc>
                  <a:txBody>
                    <a:bodyPr/>
                    <a:lstStyle/>
                    <a:p>
                      <a:r>
                        <a:rPr lang="en-US" sz="2000" dirty="0">
                          <a:solidFill>
                            <a:schemeClr val="tx1"/>
                          </a:solidFill>
                          <a:latin typeface="Calibri" pitchFamily="34" charset="0"/>
                        </a:rPr>
                        <a:t>USA BASEBALL</a:t>
                      </a:r>
                    </a:p>
                  </a:txBody>
                  <a:tcPr anchor="ctr"/>
                </a:tc>
                <a:tc>
                  <a:txBody>
                    <a:bodyPr/>
                    <a:lstStyle/>
                    <a:p>
                      <a:r>
                        <a:rPr lang="en-US" sz="2000" dirty="0">
                          <a:solidFill>
                            <a:schemeClr val="tx1"/>
                          </a:solidFill>
                          <a:latin typeface="Calibri" pitchFamily="34" charset="0"/>
                        </a:rPr>
                        <a:t> USA BASEBALL</a:t>
                      </a:r>
                    </a:p>
                  </a:txBody>
                  <a:tcPr anchor="ctr">
                    <a:solidFill>
                      <a:schemeClr val="tx1">
                        <a:lumMod val="85000"/>
                        <a:lumOff val="15000"/>
                      </a:schemeClr>
                    </a:solidFill>
                  </a:tcPr>
                </a:tc>
                <a:tc>
                  <a:txBody>
                    <a:bodyPr/>
                    <a:lstStyle/>
                    <a:p>
                      <a:r>
                        <a:rPr lang="en-US" sz="2000" dirty="0">
                          <a:solidFill>
                            <a:schemeClr val="tx1"/>
                          </a:solidFill>
                          <a:latin typeface="Calibri" pitchFamily="34" charset="0"/>
                        </a:rPr>
                        <a:t>-3 &amp; BBCOR</a:t>
                      </a:r>
                    </a:p>
                  </a:txBody>
                  <a:tcPr anchor="ctr">
                    <a:solidFill>
                      <a:schemeClr val="tx1">
                        <a:lumMod val="85000"/>
                        <a:lumOff val="15000"/>
                      </a:schemeClr>
                    </a:solidFill>
                  </a:tcPr>
                </a:tc>
                <a:extLst>
                  <a:ext uri="{0D108BD9-81ED-4DB2-BD59-A6C34878D82A}">
                    <a16:rowId xmlns:a16="http://schemas.microsoft.com/office/drawing/2014/main" val="10003"/>
                  </a:ext>
                </a:extLst>
              </a:tr>
              <a:tr h="813792">
                <a:tc>
                  <a:txBody>
                    <a:bodyPr/>
                    <a:lstStyle/>
                    <a:p>
                      <a:r>
                        <a:rPr lang="en-US" sz="2000" dirty="0">
                          <a:solidFill>
                            <a:schemeClr val="tx1"/>
                          </a:solidFill>
                          <a:latin typeface="Calibri" pitchFamily="34" charset="0"/>
                        </a:rPr>
                        <a:t>Wood Bat Grip</a:t>
                      </a:r>
                    </a:p>
                    <a:p>
                      <a:r>
                        <a:rPr lang="en-US" sz="2000" dirty="0">
                          <a:solidFill>
                            <a:schemeClr val="tx1"/>
                          </a:solidFill>
                          <a:latin typeface="Calibri" pitchFamily="34" charset="0"/>
                        </a:rPr>
                        <a:t>NO PINE TAR ALLOWED</a:t>
                      </a:r>
                    </a:p>
                  </a:txBody>
                  <a:tcPr anchor="ctr"/>
                </a:tc>
                <a:tc>
                  <a:txBody>
                    <a:bodyPr/>
                    <a:lstStyle/>
                    <a:p>
                      <a:r>
                        <a:rPr lang="en-US" sz="2000" dirty="0">
                          <a:solidFill>
                            <a:schemeClr val="tx1"/>
                          </a:solidFill>
                          <a:latin typeface="Calibri" pitchFamily="34" charset="0"/>
                        </a:rPr>
                        <a:t>16</a:t>
                      </a:r>
                      <a:r>
                        <a:rPr lang="en-US" sz="2000" baseline="0" dirty="0">
                          <a:solidFill>
                            <a:schemeClr val="tx1"/>
                          </a:solidFill>
                          <a:latin typeface="Calibri" pitchFamily="34" charset="0"/>
                        </a:rPr>
                        <a:t> inches</a:t>
                      </a:r>
                    </a:p>
                    <a:p>
                      <a:r>
                        <a:rPr lang="en-US" sz="2000" baseline="0" dirty="0">
                          <a:solidFill>
                            <a:schemeClr val="tx1"/>
                          </a:solidFill>
                          <a:latin typeface="Calibri" pitchFamily="34" charset="0"/>
                        </a:rPr>
                        <a:t>Optional</a:t>
                      </a:r>
                      <a:endParaRPr lang="en-US" sz="2000" dirty="0">
                        <a:solidFill>
                          <a:schemeClr val="tx1"/>
                        </a:solidFill>
                        <a:latin typeface="Calibri" pitchFamily="34" charset="0"/>
                      </a:endParaRPr>
                    </a:p>
                  </a:txBody>
                  <a:tcPr anchor="ctr"/>
                </a:tc>
                <a:tc>
                  <a:txBody>
                    <a:bodyPr/>
                    <a:lstStyle/>
                    <a:p>
                      <a:r>
                        <a:rPr lang="en-US" sz="2000" dirty="0">
                          <a:latin typeface="Calibri" pitchFamily="34" charset="0"/>
                        </a:rPr>
                        <a:t>18 inches</a:t>
                      </a:r>
                    </a:p>
                    <a:p>
                      <a:r>
                        <a:rPr lang="en-US" sz="2000" dirty="0">
                          <a:latin typeface="Calibri" pitchFamily="34" charset="0"/>
                        </a:rPr>
                        <a:t>Optional</a:t>
                      </a:r>
                    </a:p>
                  </a:txBody>
                  <a:tcPr anchor="ctr">
                    <a:solidFill>
                      <a:schemeClr val="tx1">
                        <a:lumMod val="85000"/>
                        <a:lumOff val="15000"/>
                      </a:schemeClr>
                    </a:solidFill>
                  </a:tcPr>
                </a:tc>
                <a:tc>
                  <a:txBody>
                    <a:bodyPr/>
                    <a:lstStyle/>
                    <a:p>
                      <a:r>
                        <a:rPr lang="en-US" sz="2000" dirty="0">
                          <a:latin typeface="Calibri" pitchFamily="34" charset="0"/>
                        </a:rPr>
                        <a:t>18</a:t>
                      </a:r>
                      <a:r>
                        <a:rPr lang="en-US" sz="2000" baseline="0" dirty="0">
                          <a:latin typeface="Calibri" pitchFamily="34" charset="0"/>
                        </a:rPr>
                        <a:t> inches</a:t>
                      </a:r>
                    </a:p>
                    <a:p>
                      <a:r>
                        <a:rPr lang="en-US" sz="2000" baseline="0" dirty="0">
                          <a:latin typeface="Calibri" pitchFamily="34" charset="0"/>
                        </a:rPr>
                        <a:t>Optional</a:t>
                      </a:r>
                      <a:endParaRPr lang="en-US" sz="2000" dirty="0">
                        <a:latin typeface="Calibri" pitchFamily="34" charset="0"/>
                      </a:endParaRPr>
                    </a:p>
                  </a:txBody>
                  <a:tcPr anchor="ctr">
                    <a:solidFill>
                      <a:schemeClr val="tx1">
                        <a:lumMod val="85000"/>
                        <a:lumOff val="15000"/>
                      </a:schemeClr>
                    </a:solidFill>
                  </a:tcPr>
                </a:tc>
                <a:extLst>
                  <a:ext uri="{0D108BD9-81ED-4DB2-BD59-A6C34878D82A}">
                    <a16:rowId xmlns:a16="http://schemas.microsoft.com/office/drawing/2014/main" val="10004"/>
                  </a:ext>
                </a:extLst>
              </a:tr>
              <a:tr h="792088">
                <a:tc>
                  <a:txBody>
                    <a:bodyPr/>
                    <a:lstStyle/>
                    <a:p>
                      <a:r>
                        <a:rPr lang="en-US" sz="2000" dirty="0">
                          <a:solidFill>
                            <a:schemeClr val="tx1"/>
                          </a:solidFill>
                          <a:latin typeface="Calibri" pitchFamily="34" charset="0"/>
                        </a:rPr>
                        <a:t>Non-Wood Bat Grip</a:t>
                      </a:r>
                    </a:p>
                  </a:txBody>
                  <a:tcPr anchor="ctr"/>
                </a:tc>
                <a:tc>
                  <a:txBody>
                    <a:bodyPr/>
                    <a:lstStyle/>
                    <a:p>
                      <a:r>
                        <a:rPr lang="en-US" sz="2000" dirty="0">
                          <a:solidFill>
                            <a:schemeClr val="tx1"/>
                          </a:solidFill>
                          <a:latin typeface="Calibri" pitchFamily="34" charset="0"/>
                        </a:rPr>
                        <a:t>10 inches</a:t>
                      </a:r>
                    </a:p>
                    <a:p>
                      <a:r>
                        <a:rPr lang="en-US" sz="2000" dirty="0">
                          <a:solidFill>
                            <a:schemeClr val="tx1"/>
                          </a:solidFill>
                          <a:latin typeface="Calibri" pitchFamily="34" charset="0"/>
                        </a:rPr>
                        <a:t>Mandatory</a:t>
                      </a:r>
                    </a:p>
                  </a:txBody>
                  <a:tcPr anchor="ctr"/>
                </a:tc>
                <a:tc>
                  <a:txBody>
                    <a:bodyPr/>
                    <a:lstStyle/>
                    <a:p>
                      <a:r>
                        <a:rPr lang="en-US" sz="2000" dirty="0">
                          <a:solidFill>
                            <a:schemeClr val="tx1"/>
                          </a:solidFill>
                          <a:latin typeface="Calibri" pitchFamily="34" charset="0"/>
                        </a:rPr>
                        <a:t>10 inches</a:t>
                      </a:r>
                    </a:p>
                    <a:p>
                      <a:r>
                        <a:rPr lang="en-US" sz="2000" dirty="0">
                          <a:solidFill>
                            <a:schemeClr val="tx1"/>
                          </a:solidFill>
                          <a:latin typeface="Calibri" pitchFamily="34" charset="0"/>
                        </a:rPr>
                        <a:t>Mandatory</a:t>
                      </a:r>
                    </a:p>
                  </a:txBody>
                  <a:tcPr anchor="ctr">
                    <a:solidFill>
                      <a:schemeClr val="tx1">
                        <a:lumMod val="85000"/>
                        <a:lumOff val="15000"/>
                      </a:schemeClr>
                    </a:solidFill>
                  </a:tcPr>
                </a:tc>
                <a:tc>
                  <a:txBody>
                    <a:bodyPr/>
                    <a:lstStyle/>
                    <a:p>
                      <a:r>
                        <a:rPr lang="en-US" sz="2000" dirty="0">
                          <a:solidFill>
                            <a:schemeClr val="tx1"/>
                          </a:solidFill>
                          <a:latin typeface="Calibri" pitchFamily="34" charset="0"/>
                        </a:rPr>
                        <a:t>10 inches Mandatory</a:t>
                      </a:r>
                    </a:p>
                  </a:txBody>
                  <a:tcPr anchor="ctr">
                    <a:solidFill>
                      <a:schemeClr val="tx1">
                        <a:lumMod val="85000"/>
                        <a:lumOff val="15000"/>
                      </a:schemeClr>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9356BD3E-5C50-4412-96D2-5254C1E5B99C}"/>
              </a:ext>
            </a:extLst>
          </p:cNvPr>
          <p:cNvSpPr>
            <a:spLocks noGrp="1"/>
          </p:cNvSpPr>
          <p:nvPr>
            <p:ph type="sldNum" sz="quarter" idx="12"/>
          </p:nvPr>
        </p:nvSpPr>
        <p:spPr/>
        <p:txBody>
          <a:bodyPr/>
          <a:lstStyle/>
          <a:p>
            <a:pPr>
              <a:defRPr/>
            </a:pPr>
            <a:fld id="{D09DAAB7-733C-4898-8EE1-70F04B4B7BFD}" type="slidenum">
              <a:rPr lang="en-US" smtClean="0"/>
              <a:pPr>
                <a:defRPr/>
              </a:pPr>
              <a:t>6</a:t>
            </a:fld>
            <a:endParaRPr lang="en-US"/>
          </a:p>
        </p:txBody>
      </p:sp>
      <p:pic>
        <p:nvPicPr>
          <p:cNvPr id="4" name="Picture 3">
            <a:extLst>
              <a:ext uri="{FF2B5EF4-FFF2-40B4-BE49-F238E27FC236}">
                <a16:creationId xmlns:a16="http://schemas.microsoft.com/office/drawing/2014/main" id="{80A765DB-32AA-4E15-BFFF-5E1EFF53AE0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5000"/>
                    </a14:imgEffect>
                  </a14:imgLayer>
                </a14:imgProps>
              </a:ext>
            </a:extLst>
          </a:blip>
          <a:stretch>
            <a:fillRect/>
          </a:stretch>
        </p:blipFill>
        <p:spPr>
          <a:xfrm>
            <a:off x="4851423" y="4038414"/>
            <a:ext cx="3615945" cy="1873178"/>
          </a:xfrm>
          <a:prstGeom prst="rect">
            <a:avLst/>
          </a:prstGeom>
        </p:spPr>
      </p:pic>
    </p:spTree>
    <p:extLst>
      <p:ext uri="{BB962C8B-B14F-4D97-AF65-F5344CB8AC3E}">
        <p14:creationId xmlns:p14="http://schemas.microsoft.com/office/powerpoint/2010/main" val="5932013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Rule</a:t>
            </a:r>
            <a:r>
              <a:rPr lang="en-US" sz="4800" b="1" dirty="0">
                <a:solidFill>
                  <a:srgbClr val="FF0000"/>
                </a:solidFill>
                <a:latin typeface="Arial" charset="0"/>
              </a:rPr>
              <a:t> 2.00</a:t>
            </a:r>
            <a:br>
              <a:rPr lang="en-US" dirty="0">
                <a:solidFill>
                  <a:srgbClr val="000000"/>
                </a:solidFill>
              </a:rPr>
            </a:br>
            <a:r>
              <a:rPr lang="en-US" sz="2000" b="1" dirty="0">
                <a:solidFill>
                  <a:srgbClr val="3333CC"/>
                </a:solidFill>
              </a:rPr>
              <a:t>Definitions</a:t>
            </a:r>
            <a:endParaRPr lang="en-CA" dirty="0"/>
          </a:p>
        </p:txBody>
      </p:sp>
      <p:sp>
        <p:nvSpPr>
          <p:cNvPr id="3" name="Content Placeholder 2"/>
          <p:cNvSpPr>
            <a:spLocks noGrp="1"/>
          </p:cNvSpPr>
          <p:nvPr>
            <p:ph idx="1"/>
          </p:nvPr>
        </p:nvSpPr>
        <p:spPr>
          <a:xfrm>
            <a:off x="653569" y="1484784"/>
            <a:ext cx="7772400" cy="1807840"/>
          </a:xfrm>
        </p:spPr>
        <p:txBody>
          <a:bodyPr/>
          <a:lstStyle/>
          <a:p>
            <a:pPr marL="0" indent="0">
              <a:buNone/>
            </a:pPr>
            <a:r>
              <a:rPr lang="en-CA" dirty="0">
                <a:latin typeface="Calibri" panose="020F0502020204030204" pitchFamily="34" charset="0"/>
              </a:rPr>
              <a:t>“Definitions” is not the most exciting rule to review, but it is one of the most important.  We will review several definitions today.  </a:t>
            </a:r>
          </a:p>
          <a:p>
            <a:pPr marL="0" indent="0">
              <a:buNone/>
            </a:pPr>
            <a:r>
              <a:rPr lang="en-CA" b="1" i="1" u="sng" dirty="0">
                <a:latin typeface="Calibri" panose="020F0502020204030204" pitchFamily="34" charset="0"/>
              </a:rPr>
              <a:t>NOTE </a:t>
            </a:r>
            <a:r>
              <a:rPr lang="en-CA" dirty="0">
                <a:latin typeface="Calibri" panose="020F0502020204030204" pitchFamily="34" charset="0"/>
              </a:rPr>
              <a:t>- These are not all the definitions in section 2.  For more, see the Little League Rule Book</a:t>
            </a:r>
          </a:p>
        </p:txBody>
      </p:sp>
      <p:graphicFrame>
        <p:nvGraphicFramePr>
          <p:cNvPr id="5" name="Table 4"/>
          <p:cNvGraphicFramePr>
            <a:graphicFrameLocks noGrp="1"/>
          </p:cNvGraphicFramePr>
          <p:nvPr>
            <p:extLst>
              <p:ext uri="{D42A27DB-BD31-4B8C-83A1-F6EECF244321}">
                <p14:modId xmlns:p14="http://schemas.microsoft.com/office/powerpoint/2010/main" val="2283174331"/>
              </p:ext>
            </p:extLst>
          </p:nvPr>
        </p:nvGraphicFramePr>
        <p:xfrm>
          <a:off x="1547664" y="2924944"/>
          <a:ext cx="5511776" cy="3200400"/>
        </p:xfrm>
        <a:graphic>
          <a:graphicData uri="http://schemas.openxmlformats.org/drawingml/2006/table">
            <a:tbl>
              <a:tblPr firstRow="1" bandRow="1">
                <a:tableStyleId>{5C22544A-7EE6-4342-B048-85BDC9FD1C3A}</a:tableStyleId>
              </a:tblPr>
              <a:tblGrid>
                <a:gridCol w="2653818">
                  <a:extLst>
                    <a:ext uri="{9D8B030D-6E8A-4147-A177-3AD203B41FA5}">
                      <a16:colId xmlns:a16="http://schemas.microsoft.com/office/drawing/2014/main" val="20000"/>
                    </a:ext>
                  </a:extLst>
                </a:gridCol>
                <a:gridCol w="2857958">
                  <a:extLst>
                    <a:ext uri="{9D8B030D-6E8A-4147-A177-3AD203B41FA5}">
                      <a16:colId xmlns:a16="http://schemas.microsoft.com/office/drawing/2014/main" val="20001"/>
                    </a:ext>
                  </a:extLst>
                </a:gridCol>
              </a:tblGrid>
              <a:tr h="139040">
                <a:tc>
                  <a:txBody>
                    <a:bodyPr/>
                    <a:lstStyle/>
                    <a:p>
                      <a:r>
                        <a:rPr lang="en-US" sz="2400" b="0" dirty="0">
                          <a:solidFill>
                            <a:schemeClr val="tx2"/>
                          </a:solidFill>
                          <a:latin typeface="Calibri" panose="020F0502020204030204" pitchFamily="34" charset="0"/>
                        </a:rPr>
                        <a:t>Bunt</a:t>
                      </a:r>
                    </a:p>
                  </a:txBody>
                  <a:tcPr>
                    <a:solidFill>
                      <a:schemeClr val="accent5">
                        <a:lumMod val="20000"/>
                        <a:lumOff val="80000"/>
                      </a:schemeClr>
                    </a:solidFill>
                  </a:tcPr>
                </a:tc>
                <a:tc>
                  <a:txBody>
                    <a:bodyPr/>
                    <a:lstStyle/>
                    <a:p>
                      <a:r>
                        <a:rPr lang="en-US" sz="2400" b="0" dirty="0">
                          <a:solidFill>
                            <a:schemeClr val="tx2"/>
                          </a:solidFill>
                          <a:latin typeface="Calibri" panose="020F0502020204030204" pitchFamily="34" charset="0"/>
                        </a:rPr>
                        <a:t>Force Play</a:t>
                      </a: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r>
                        <a:rPr lang="en-US" sz="2400" b="0" dirty="0">
                          <a:latin typeface="Calibri" panose="020F0502020204030204" pitchFamily="34" charset="0"/>
                        </a:rPr>
                        <a:t>Catch/Fly Ball</a:t>
                      </a:r>
                    </a:p>
                  </a:txBody>
                  <a:tcPr/>
                </a:tc>
                <a:tc>
                  <a:txBody>
                    <a:bodyPr/>
                    <a:lstStyle/>
                    <a:p>
                      <a:r>
                        <a:rPr lang="en-US" sz="2400" b="0" dirty="0">
                          <a:latin typeface="Calibri" panose="020F0502020204030204" pitchFamily="34" charset="0"/>
                        </a:rPr>
                        <a:t>Infield Fly</a:t>
                      </a:r>
                    </a:p>
                  </a:txBody>
                  <a:tcPr/>
                </a:tc>
                <a:extLst>
                  <a:ext uri="{0D108BD9-81ED-4DB2-BD59-A6C34878D82A}">
                    <a16:rowId xmlns:a16="http://schemas.microsoft.com/office/drawing/2014/main" val="10001"/>
                  </a:ext>
                </a:extLst>
              </a:tr>
              <a:tr h="370840">
                <a:tc>
                  <a:txBody>
                    <a:bodyPr/>
                    <a:lstStyle/>
                    <a:p>
                      <a:r>
                        <a:rPr lang="en-US" sz="2400" b="0" dirty="0">
                          <a:latin typeface="Calibri" panose="020F0502020204030204" pitchFamily="34" charset="0"/>
                        </a:rPr>
                        <a:t>In Flight</a:t>
                      </a:r>
                    </a:p>
                  </a:txBody>
                  <a:tcPr/>
                </a:tc>
                <a:tc>
                  <a:txBody>
                    <a:bodyPr/>
                    <a:lstStyle/>
                    <a:p>
                      <a:r>
                        <a:rPr lang="en-GB" sz="2400" b="0" dirty="0">
                          <a:latin typeface="Calibri" panose="020F0502020204030204" pitchFamily="34" charset="0"/>
                        </a:rPr>
                        <a:t>Interference</a:t>
                      </a:r>
                      <a:endParaRPr lang="en-US" sz="2400" b="0"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US" sz="2400" b="0" dirty="0">
                          <a:latin typeface="Calibri" panose="020F0502020204030204" pitchFamily="34" charset="0"/>
                        </a:rPr>
                        <a:t>Catch</a:t>
                      </a:r>
                    </a:p>
                  </a:txBody>
                  <a:tcPr/>
                </a:tc>
                <a:tc>
                  <a:txBody>
                    <a:bodyPr/>
                    <a:lstStyle/>
                    <a:p>
                      <a:r>
                        <a:rPr lang="en-GB" sz="2400" b="0">
                          <a:latin typeface="Calibri" panose="020F0502020204030204" pitchFamily="34" charset="0"/>
                        </a:rPr>
                        <a:t>Obstruction</a:t>
                      </a:r>
                      <a:endParaRPr lang="en-US" sz="2400" b="0"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rPr>
                        <a:t>Fair</a:t>
                      </a:r>
                      <a:r>
                        <a:rPr lang="en-US" sz="2400" b="0" baseline="0" dirty="0">
                          <a:latin typeface="Calibri" panose="020F0502020204030204" pitchFamily="34" charset="0"/>
                        </a:rPr>
                        <a:t> Ball/Territory</a:t>
                      </a:r>
                      <a:endParaRPr lang="en-US" sz="2400" b="0" dirty="0">
                        <a:latin typeface="Calibri" panose="020F0502020204030204" pitchFamily="34" charset="0"/>
                      </a:endParaRPr>
                    </a:p>
                  </a:txBody>
                  <a:tcPr/>
                </a:tc>
                <a:tc>
                  <a:txBody>
                    <a:bodyPr/>
                    <a:lstStyle/>
                    <a:p>
                      <a:r>
                        <a:rPr lang="en-GB" sz="2400" b="0">
                          <a:latin typeface="Calibri" panose="020F0502020204030204" pitchFamily="34" charset="0"/>
                        </a:rPr>
                        <a:t>Pitch</a:t>
                      </a:r>
                      <a:endParaRPr lang="en-US" sz="2400" b="0" dirty="0">
                        <a:latin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en-US" sz="2400" b="0" dirty="0">
                          <a:solidFill>
                            <a:schemeClr val="tx1"/>
                          </a:solidFill>
                          <a:latin typeface="Calibri" panose="020F0502020204030204" pitchFamily="34" charset="0"/>
                        </a:rPr>
                        <a:t>Foul Ball/Territory</a:t>
                      </a:r>
                    </a:p>
                  </a:txBody>
                  <a:tcPr/>
                </a:tc>
                <a:tc>
                  <a:txBody>
                    <a:bodyPr/>
                    <a:lstStyle/>
                    <a:p>
                      <a:r>
                        <a:rPr lang="en-GB" sz="2400" b="0">
                          <a:latin typeface="Calibri" panose="020F0502020204030204" pitchFamily="34" charset="0"/>
                        </a:rPr>
                        <a:t>Tag</a:t>
                      </a:r>
                      <a:endParaRPr lang="en-US" sz="2400" b="0" dirty="0">
                        <a:latin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alibri" panose="020F0502020204030204" pitchFamily="34" charset="0"/>
                        </a:rPr>
                        <a:t>Foul Tip</a:t>
                      </a:r>
                    </a:p>
                  </a:txBody>
                  <a:tcPr/>
                </a:tc>
                <a:tc>
                  <a:txBody>
                    <a:bodyPr/>
                    <a:lstStyle/>
                    <a:p>
                      <a:r>
                        <a:rPr lang="en-GB" sz="2400" b="0" dirty="0">
                          <a:latin typeface="Calibri" panose="020F0502020204030204" pitchFamily="34" charset="0"/>
                        </a:rPr>
                        <a:t>Strike Zone</a:t>
                      </a:r>
                      <a:endParaRPr lang="en-US" sz="2400" b="0" dirty="0">
                        <a:latin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
        <p:nvSpPr>
          <p:cNvPr id="10" name="Slide Number Placeholder 9">
            <a:extLst>
              <a:ext uri="{FF2B5EF4-FFF2-40B4-BE49-F238E27FC236}">
                <a16:creationId xmlns:a16="http://schemas.microsoft.com/office/drawing/2014/main" id="{BFBE66BB-3740-2067-EBC2-52344A9DC5EC}"/>
              </a:ext>
            </a:extLst>
          </p:cNvPr>
          <p:cNvSpPr>
            <a:spLocks noGrp="1"/>
          </p:cNvSpPr>
          <p:nvPr>
            <p:ph type="sldNum" sz="quarter" idx="12"/>
          </p:nvPr>
        </p:nvSpPr>
        <p:spPr/>
        <p:txBody>
          <a:bodyPr/>
          <a:lstStyle/>
          <a:p>
            <a:pPr>
              <a:defRPr/>
            </a:pPr>
            <a:fld id="{D09DAAB7-733C-4898-8EE1-70F04B4B7BFD}" type="slidenum">
              <a:rPr lang="en-US" smtClean="0"/>
              <a:pPr>
                <a:defRPr/>
              </a:pPr>
              <a:t>7</a:t>
            </a:fld>
            <a:endParaRPr lang="en-US"/>
          </a:p>
        </p:txBody>
      </p:sp>
    </p:spTree>
    <p:extLst>
      <p:ext uri="{BB962C8B-B14F-4D97-AF65-F5344CB8AC3E}">
        <p14:creationId xmlns:p14="http://schemas.microsoft.com/office/powerpoint/2010/main" val="92840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3"/>
          <p:cNvSpPr txBox="1">
            <a:spLocks noChangeArrowheads="1"/>
          </p:cNvSpPr>
          <p:nvPr/>
        </p:nvSpPr>
        <p:spPr bwMode="auto">
          <a:xfrm>
            <a:off x="160338" y="5346700"/>
            <a:ext cx="8818562" cy="1077218"/>
          </a:xfrm>
          <a:prstGeom prst="rect">
            <a:avLst/>
          </a:prstGeom>
          <a:noFill/>
          <a:ln w="9525">
            <a:noFill/>
            <a:miter lim="800000"/>
            <a:headEnd/>
            <a:tailEnd/>
          </a:ln>
        </p:spPr>
        <p:txBody>
          <a:bodyPr>
            <a:spAutoFit/>
          </a:bodyPr>
          <a:lstStyle/>
          <a:p>
            <a:r>
              <a:rPr lang="en-US" sz="2000" b="1" dirty="0">
                <a:solidFill>
                  <a:srgbClr val="000000"/>
                </a:solidFill>
                <a:latin typeface="Calibri" pitchFamily="34" charset="0"/>
              </a:rPr>
              <a:t>A BUNT IS A BATTED BALL NOT SWUNG AT, BUT INTENTIONALLY MET BY THE BAT AND TAPPED SLOWLY TO PREVENT THE BALL FROM GOING FAR.  THE MERE HOLDING OF THE BAT IN THE STRIKE ZONE IS NOT AN ATTEMPTED BUNT</a:t>
            </a:r>
            <a:r>
              <a:rPr lang="en-US" dirty="0">
                <a:solidFill>
                  <a:srgbClr val="000000"/>
                </a:solidFill>
                <a:latin typeface="Calibri" pitchFamily="34" charset="0"/>
              </a:rPr>
              <a:t>.</a:t>
            </a:r>
          </a:p>
        </p:txBody>
      </p:sp>
      <p:sp>
        <p:nvSpPr>
          <p:cNvPr id="5" name="AutoShape 1026"/>
          <p:cNvSpPr>
            <a:spLocks noChangeArrowheads="1"/>
          </p:cNvSpPr>
          <p:nvPr/>
        </p:nvSpPr>
        <p:spPr bwMode="auto">
          <a:xfrm>
            <a:off x="1661675" y="136524"/>
            <a:ext cx="5791200" cy="1066800"/>
          </a:xfrm>
          <a:prstGeom prst="roundRect">
            <a:avLst>
              <a:gd name="adj" fmla="val 16667"/>
            </a:avLst>
          </a:prstGeom>
          <a:solidFill>
            <a:srgbClr val="FF0000"/>
          </a:solidFill>
          <a:ln w="9525">
            <a:solidFill>
              <a:schemeClr val="accent2"/>
            </a:solidFill>
            <a:round/>
            <a:headEnd/>
            <a:tailEnd/>
          </a:ln>
          <a:effectLst/>
        </p:spPr>
        <p:txBody>
          <a:bodyPr wrap="none" anchor="ctr"/>
          <a:lstStyle/>
          <a:p>
            <a:pPr algn="ctr" eaLnBrk="0" hangingPunct="0">
              <a:defRPr/>
            </a:pPr>
            <a:r>
              <a:rPr lang="en-US" sz="4800" b="1" dirty="0">
                <a:solidFill>
                  <a:srgbClr val="FFFFFF"/>
                </a:solidFill>
                <a:effectLst>
                  <a:outerShdw blurRad="38100" dist="38100" dir="2700000" algn="tl">
                    <a:srgbClr val="000000"/>
                  </a:outerShdw>
                </a:effectLst>
                <a:latin typeface="Tahoma" pitchFamily="34" charset="0"/>
              </a:rPr>
              <a:t> </a:t>
            </a:r>
            <a:r>
              <a:rPr lang="en-US" sz="4400" b="1" dirty="0">
                <a:solidFill>
                  <a:srgbClr val="FFFFFF"/>
                </a:solidFill>
                <a:effectLst>
                  <a:outerShdw blurRad="38100" dist="38100" dir="2700000" algn="tl">
                    <a:srgbClr val="000000"/>
                  </a:outerShdw>
                </a:effectLst>
                <a:latin typeface="Tahoma" pitchFamily="34" charset="0"/>
              </a:rPr>
              <a:t>BUNT - 2.00</a:t>
            </a:r>
          </a:p>
        </p:txBody>
      </p:sp>
      <p:sp>
        <p:nvSpPr>
          <p:cNvPr id="2" name="Slide Number Placeholder 1">
            <a:extLst>
              <a:ext uri="{FF2B5EF4-FFF2-40B4-BE49-F238E27FC236}">
                <a16:creationId xmlns:a16="http://schemas.microsoft.com/office/drawing/2014/main" id="{5B3D0F6D-0715-4763-9053-09BEE0ED9618}"/>
              </a:ext>
            </a:extLst>
          </p:cNvPr>
          <p:cNvSpPr>
            <a:spLocks noGrp="1"/>
          </p:cNvSpPr>
          <p:nvPr>
            <p:ph type="sldNum" sz="quarter" idx="12"/>
          </p:nvPr>
        </p:nvSpPr>
        <p:spPr/>
        <p:txBody>
          <a:bodyPr/>
          <a:lstStyle/>
          <a:p>
            <a:pPr>
              <a:defRPr/>
            </a:pPr>
            <a:fld id="{1143C41F-D65A-406F-9899-92D4E543D840}" type="slidenum">
              <a:rPr lang="en-US" smtClean="0"/>
              <a:pPr>
                <a:defRPr/>
              </a:pPr>
              <a:t>8</a:t>
            </a:fld>
            <a:endParaRPr lang="en-US"/>
          </a:p>
        </p:txBody>
      </p:sp>
      <p:pic>
        <p:nvPicPr>
          <p:cNvPr id="3" name="Picture 2">
            <a:extLst>
              <a:ext uri="{FF2B5EF4-FFF2-40B4-BE49-F238E27FC236}">
                <a16:creationId xmlns:a16="http://schemas.microsoft.com/office/drawing/2014/main" id="{8471D4AB-2F16-4F9A-BC7A-532880D50B9A}"/>
              </a:ext>
            </a:extLst>
          </p:cNvPr>
          <p:cNvPicPr>
            <a:picLocks noChangeAspect="1"/>
          </p:cNvPicPr>
          <p:nvPr/>
        </p:nvPicPr>
        <p:blipFill rotWithShape="1">
          <a:blip r:embed="rId3"/>
          <a:srcRect t="16774" b="4947"/>
          <a:stretch/>
        </p:blipFill>
        <p:spPr>
          <a:xfrm>
            <a:off x="1676400" y="1405031"/>
            <a:ext cx="5791200" cy="3922019"/>
          </a:xfrm>
          <a:prstGeom prst="rect">
            <a:avLst/>
          </a:prstGeom>
        </p:spPr>
      </p:pic>
    </p:spTree>
    <p:extLst>
      <p:ext uri="{BB962C8B-B14F-4D97-AF65-F5344CB8AC3E}">
        <p14:creationId xmlns:p14="http://schemas.microsoft.com/office/powerpoint/2010/main" val="25595395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26"/>
          <p:cNvSpPr>
            <a:spLocks noGrp="1" noChangeArrowheads="1"/>
          </p:cNvSpPr>
          <p:nvPr>
            <p:ph type="title"/>
          </p:nvPr>
        </p:nvSpPr>
        <p:spPr bwMode="auto">
          <a:xfrm>
            <a:off x="653102" y="404664"/>
            <a:ext cx="7886700" cy="1325563"/>
          </a:xfrm>
          <a:prstGeom prst="roundRect">
            <a:avLst>
              <a:gd name="adj" fmla="val 16667"/>
            </a:avLst>
          </a:prstGeom>
          <a:solidFill>
            <a:srgbClr val="FF0000"/>
          </a:solidFill>
          <a:ln w="9525">
            <a:solidFill>
              <a:schemeClr val="accent2"/>
            </a:solidFill>
            <a:round/>
            <a:headEnd/>
            <a:tailEnd/>
          </a:ln>
          <a:effectLst/>
        </p:spPr>
        <p:txBody>
          <a:bodyPr wrap="none" anchor="ctr">
            <a:normAutofit/>
          </a:bodyPr>
          <a:lstStyle/>
          <a:p>
            <a:pPr algn="ctr" eaLnBrk="0" hangingPunct="0">
              <a:defRPr/>
            </a:pPr>
            <a:r>
              <a:rPr lang="en-US" sz="4400" b="1" dirty="0">
                <a:solidFill>
                  <a:srgbClr val="FFFFFF"/>
                </a:solidFill>
                <a:effectLst>
                  <a:outerShdw blurRad="38100" dist="38100" dir="2700000" algn="tl">
                    <a:srgbClr val="000000"/>
                  </a:outerShdw>
                </a:effectLst>
                <a:latin typeface="Tahoma" pitchFamily="34" charset="0"/>
              </a:rPr>
              <a:t>IN FLIGHT - 2.00</a:t>
            </a:r>
          </a:p>
        </p:txBody>
      </p:sp>
      <p:sp>
        <p:nvSpPr>
          <p:cNvPr id="3" name="Content Placeholder 2"/>
          <p:cNvSpPr>
            <a:spLocks noGrp="1"/>
          </p:cNvSpPr>
          <p:nvPr>
            <p:ph idx="1"/>
          </p:nvPr>
        </p:nvSpPr>
        <p:spPr/>
        <p:txBody>
          <a:bodyPr>
            <a:normAutofit/>
          </a:bodyPr>
          <a:lstStyle/>
          <a:p>
            <a:pPr indent="12700">
              <a:buNone/>
            </a:pPr>
            <a:endParaRPr lang="en-US" sz="2800" dirty="0">
              <a:latin typeface="Calibri" pitchFamily="34" charset="0"/>
            </a:endParaRPr>
          </a:p>
          <a:p>
            <a:pPr indent="12700">
              <a:buNone/>
            </a:pPr>
            <a:r>
              <a:rPr lang="en-US" sz="2800" dirty="0">
                <a:latin typeface="Calibri" pitchFamily="34" charset="0"/>
              </a:rPr>
              <a:t>Describes a batted, thrown, or pitched ball which has not yet touched the ground or some object other than a fielder.  If the pitch touches the ground and bounces through the strike zone, without being struck at by the batter, it is a ‘ball’.  If such a pitch touches the batter, the batter shall be awarded 1</a:t>
            </a:r>
            <a:r>
              <a:rPr lang="en-US" sz="2800" baseline="30000" dirty="0">
                <a:latin typeface="Calibri" pitchFamily="34" charset="0"/>
              </a:rPr>
              <a:t>st</a:t>
            </a:r>
            <a:r>
              <a:rPr lang="en-US" sz="2800" dirty="0">
                <a:latin typeface="Calibri" pitchFamily="34" charset="0"/>
              </a:rPr>
              <a:t> base…</a:t>
            </a:r>
          </a:p>
        </p:txBody>
      </p:sp>
      <p:sp>
        <p:nvSpPr>
          <p:cNvPr id="9" name="Slide Number Placeholder 8">
            <a:extLst>
              <a:ext uri="{FF2B5EF4-FFF2-40B4-BE49-F238E27FC236}">
                <a16:creationId xmlns:a16="http://schemas.microsoft.com/office/drawing/2014/main" id="{9B33FF71-32F4-CDD5-5BA9-A9157E640179}"/>
              </a:ext>
            </a:extLst>
          </p:cNvPr>
          <p:cNvSpPr>
            <a:spLocks noGrp="1"/>
          </p:cNvSpPr>
          <p:nvPr>
            <p:ph type="sldNum" sz="quarter" idx="12"/>
          </p:nvPr>
        </p:nvSpPr>
        <p:spPr/>
        <p:txBody>
          <a:bodyPr/>
          <a:lstStyle/>
          <a:p>
            <a:pPr>
              <a:defRPr/>
            </a:pPr>
            <a:fld id="{D09DAAB7-733C-4898-8EE1-70F04B4B7BFD}" type="slidenum">
              <a:rPr lang="en-US" smtClean="0"/>
              <a:pPr>
                <a:defRPr/>
              </a:pPr>
              <a:t>9</a:t>
            </a:fld>
            <a:endParaRPr lang="en-US"/>
          </a:p>
        </p:txBody>
      </p:sp>
    </p:spTree>
    <p:extLst>
      <p:ext uri="{BB962C8B-B14F-4D97-AF65-F5344CB8AC3E}">
        <p14:creationId xmlns:p14="http://schemas.microsoft.com/office/powerpoint/2010/main" val="2457488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7383</TotalTime>
  <Words>5210</Words>
  <Application>Microsoft Office PowerPoint</Application>
  <PresentationFormat>Letter Paper (8.5x11 in)</PresentationFormat>
  <Paragraphs>627</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Stoney Creek Little League</vt:lpstr>
      <vt:lpstr>The Rules</vt:lpstr>
      <vt:lpstr>PowerPoint Presentation</vt:lpstr>
      <vt:lpstr>PowerPoint Presentation</vt:lpstr>
      <vt:lpstr>Rule 1.00 OBJECTIVES OF THE GAME</vt:lpstr>
      <vt:lpstr> Rule 1.10 (Baseball Only) BATS </vt:lpstr>
      <vt:lpstr>Rule 2.00 Definitions</vt:lpstr>
      <vt:lpstr>PowerPoint Presentation</vt:lpstr>
      <vt:lpstr>IN FLIGHT - 2.00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TAG - 2.00</vt:lpstr>
      <vt:lpstr>PowerPoint Presentation</vt:lpstr>
      <vt:lpstr>PowerPoint Presentation</vt:lpstr>
      <vt:lpstr>PowerPoint Presentation</vt:lpstr>
      <vt:lpstr>PowerPoint Presentation</vt:lpstr>
      <vt:lpstr>6.05 A Batter Is Out When…</vt:lpstr>
      <vt:lpstr>6.06 A Batter Is Out For Illegal Action When…</vt:lpstr>
      <vt:lpstr>PowerPoint Presentation</vt:lpstr>
      <vt:lpstr>PowerPoint Presentation</vt:lpstr>
      <vt:lpstr>PowerPoint Presentation</vt:lpstr>
      <vt:lpstr>PowerPoint Presentation</vt:lpstr>
      <vt:lpstr>PowerPoint Presentation</vt:lpstr>
      <vt:lpstr>7.06 Obstruction – TYPE A</vt:lpstr>
      <vt:lpstr>7.06 Obstruction – TYPE B</vt:lpstr>
      <vt:lpstr>The Difference Between Interference &amp; Obstruction</vt:lpstr>
      <vt:lpstr>PowerPoint Presentation</vt:lpstr>
      <vt:lpstr>PowerPoint Presentation</vt:lpstr>
      <vt:lpstr>PowerPoint Presentation</vt:lpstr>
      <vt:lpstr>7.13 Lead Offs </vt:lpstr>
      <vt:lpstr>7.13 Lead Offs - cont’d…</vt:lpstr>
      <vt:lpstr>Lead Offs - 7.13 cont’d…</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Tim Simmons</cp:lastModifiedBy>
  <cp:revision>377</cp:revision>
  <cp:lastPrinted>2023-05-06T13:44:20Z</cp:lastPrinted>
  <dcterms:created xsi:type="dcterms:W3CDTF">2006-11-18T18:19:38Z</dcterms:created>
  <dcterms:modified xsi:type="dcterms:W3CDTF">2023-05-13T14:23:21Z</dcterms:modified>
</cp:coreProperties>
</file>